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256" r:id="rId2"/>
    <p:sldId id="258" r:id="rId3"/>
    <p:sldId id="259" r:id="rId4"/>
    <p:sldId id="267" r:id="rId5"/>
    <p:sldId id="261" r:id="rId6"/>
    <p:sldId id="260" r:id="rId7"/>
    <p:sldId id="263" r:id="rId8"/>
    <p:sldId id="266" r:id="rId9"/>
    <p:sldId id="284" r:id="rId10"/>
    <p:sldId id="271" r:id="rId11"/>
    <p:sldId id="278" r:id="rId12"/>
    <p:sldId id="272" r:id="rId13"/>
    <p:sldId id="275" r:id="rId14"/>
    <p:sldId id="273" r:id="rId15"/>
    <p:sldId id="274" r:id="rId16"/>
    <p:sldId id="359" r:id="rId17"/>
    <p:sldId id="311" r:id="rId18"/>
    <p:sldId id="312" r:id="rId19"/>
    <p:sldId id="309" r:id="rId20"/>
    <p:sldId id="280" r:id="rId21"/>
    <p:sldId id="282" r:id="rId22"/>
    <p:sldId id="283" r:id="rId23"/>
    <p:sldId id="288" r:id="rId24"/>
    <p:sldId id="287" r:id="rId25"/>
    <p:sldId id="332" r:id="rId26"/>
    <p:sldId id="333" r:id="rId27"/>
    <p:sldId id="334" r:id="rId28"/>
    <p:sldId id="289" r:id="rId29"/>
    <p:sldId id="290" r:id="rId30"/>
    <p:sldId id="291" r:id="rId31"/>
    <p:sldId id="318" r:id="rId32"/>
    <p:sldId id="319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2" r:id="rId42"/>
    <p:sldId id="305" r:id="rId43"/>
    <p:sldId id="358" r:id="rId44"/>
    <p:sldId id="314" r:id="rId45"/>
    <p:sldId id="357" r:id="rId46"/>
    <p:sldId id="303" r:id="rId47"/>
    <p:sldId id="304" r:id="rId48"/>
    <p:sldId id="286" r:id="rId49"/>
    <p:sldId id="292" r:id="rId50"/>
    <p:sldId id="307" r:id="rId51"/>
    <p:sldId id="320" r:id="rId52"/>
    <p:sldId id="315" r:id="rId53"/>
    <p:sldId id="317" r:id="rId54"/>
    <p:sldId id="351" r:id="rId55"/>
    <p:sldId id="321" r:id="rId56"/>
    <p:sldId id="322" r:id="rId57"/>
    <p:sldId id="336" r:id="rId58"/>
    <p:sldId id="262" r:id="rId59"/>
    <p:sldId id="323" r:id="rId60"/>
    <p:sldId id="324" r:id="rId61"/>
    <p:sldId id="325" r:id="rId62"/>
    <p:sldId id="328" r:id="rId63"/>
    <p:sldId id="313" r:id="rId64"/>
    <p:sldId id="329" r:id="rId65"/>
    <p:sldId id="330" r:id="rId66"/>
    <p:sldId id="360" r:id="rId67"/>
    <p:sldId id="353" r:id="rId68"/>
    <p:sldId id="352" r:id="rId69"/>
    <p:sldId id="338" r:id="rId70"/>
    <p:sldId id="339" r:id="rId71"/>
    <p:sldId id="340" r:id="rId72"/>
    <p:sldId id="343" r:id="rId73"/>
    <p:sldId id="337" r:id="rId74"/>
    <p:sldId id="356" r:id="rId75"/>
    <p:sldId id="341" r:id="rId76"/>
    <p:sldId id="350" r:id="rId77"/>
    <p:sldId id="342" r:id="rId78"/>
    <p:sldId id="349" r:id="rId79"/>
    <p:sldId id="354" r:id="rId80"/>
    <p:sldId id="347" r:id="rId81"/>
    <p:sldId id="348" r:id="rId82"/>
    <p:sldId id="355" r:id="rId83"/>
    <p:sldId id="344" r:id="rId84"/>
    <p:sldId id="345" r:id="rId85"/>
    <p:sldId id="308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304" autoAdjust="0"/>
    <p:restoredTop sz="86450" autoAdjust="0"/>
  </p:normalViewPr>
  <p:slideViewPr>
    <p:cSldViewPr snapToGrid="0" snapToObjects="1">
      <p:cViewPr>
        <p:scale>
          <a:sx n="139" d="100"/>
          <a:sy n="139" d="100"/>
        </p:scale>
        <p:origin x="-184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-340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Jews in Rimpar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xVal>
            <c:numRef>
              <c:f>Sheet1!$A$2:$A$19</c:f>
              <c:numCache>
                <c:formatCode>General</c:formatCode>
                <c:ptCount val="18"/>
                <c:pt idx="0">
                  <c:v>1675.0</c:v>
                </c:pt>
                <c:pt idx="1">
                  <c:v>1698.0</c:v>
                </c:pt>
                <c:pt idx="2">
                  <c:v>1742.0</c:v>
                </c:pt>
                <c:pt idx="3">
                  <c:v>1789.0</c:v>
                </c:pt>
                <c:pt idx="4">
                  <c:v>1803.0</c:v>
                </c:pt>
                <c:pt idx="5">
                  <c:v>1814.0</c:v>
                </c:pt>
                <c:pt idx="6">
                  <c:v>1832.0</c:v>
                </c:pt>
                <c:pt idx="7">
                  <c:v>1852.0</c:v>
                </c:pt>
                <c:pt idx="8">
                  <c:v>1867.0</c:v>
                </c:pt>
                <c:pt idx="9">
                  <c:v>1880.0</c:v>
                </c:pt>
                <c:pt idx="10">
                  <c:v>1900.0</c:v>
                </c:pt>
                <c:pt idx="11">
                  <c:v>1910.0</c:v>
                </c:pt>
                <c:pt idx="12">
                  <c:v>1925.0</c:v>
                </c:pt>
                <c:pt idx="13">
                  <c:v>1933.0</c:v>
                </c:pt>
                <c:pt idx="14">
                  <c:v>1937.0</c:v>
                </c:pt>
                <c:pt idx="15">
                  <c:v>1939.0</c:v>
                </c:pt>
                <c:pt idx="16">
                  <c:v>1942.0</c:v>
                </c:pt>
                <c:pt idx="17">
                  <c:v>1943.0</c:v>
                </c:pt>
              </c:numCache>
            </c:numRef>
          </c:xVal>
          <c:yVal>
            <c:numRef>
              <c:f>Sheet1!$B$2:$B$19</c:f>
              <c:numCache>
                <c:formatCode>General</c:formatCode>
                <c:ptCount val="18"/>
                <c:pt idx="0">
                  <c:v>23.0</c:v>
                </c:pt>
                <c:pt idx="1">
                  <c:v>30.0</c:v>
                </c:pt>
                <c:pt idx="2">
                  <c:v>30.0</c:v>
                </c:pt>
                <c:pt idx="3">
                  <c:v>73.0</c:v>
                </c:pt>
                <c:pt idx="4">
                  <c:v>83.0</c:v>
                </c:pt>
                <c:pt idx="5">
                  <c:v>114.0</c:v>
                </c:pt>
                <c:pt idx="6">
                  <c:v>130.0</c:v>
                </c:pt>
                <c:pt idx="7">
                  <c:v>147.0</c:v>
                </c:pt>
                <c:pt idx="8">
                  <c:v>142.0</c:v>
                </c:pt>
                <c:pt idx="9">
                  <c:v>83.0</c:v>
                </c:pt>
                <c:pt idx="10">
                  <c:v>67.0</c:v>
                </c:pt>
                <c:pt idx="11">
                  <c:v>46.0</c:v>
                </c:pt>
                <c:pt idx="12">
                  <c:v>47.0</c:v>
                </c:pt>
                <c:pt idx="13">
                  <c:v>54.0</c:v>
                </c:pt>
                <c:pt idx="14">
                  <c:v>46.0</c:v>
                </c:pt>
                <c:pt idx="15">
                  <c:v>15.0</c:v>
                </c:pt>
                <c:pt idx="16">
                  <c:v>9.0</c:v>
                </c:pt>
                <c:pt idx="17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7093848"/>
        <c:axId val="-2137091816"/>
      </c:scatterChart>
      <c:valAx>
        <c:axId val="-2137093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37091816"/>
        <c:crosses val="autoZero"/>
        <c:crossBetween val="midCat"/>
      </c:valAx>
      <c:valAx>
        <c:axId val="-21370918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709384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ABB79-891E-084F-A04C-8DAC08193B71}" type="datetimeFigureOut">
              <a:rPr lang="en-US" smtClean="0"/>
              <a:t>2017-08-15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743D9-5EFF-4940-878A-EB05ABD3F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80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57979-9CB7-A44C-AEDD-7788C34C7A99}" type="datetimeFigureOut">
              <a:rPr lang="en-US" smtClean="0"/>
              <a:t>2017-08-15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5175C-B4A1-3D4A-BC88-A2D99C116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15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5175C-B4A1-3D4A-BC88-A2D99C1163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9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G-M</a:t>
            </a:r>
            <a:r>
              <a:rPr lang="en-US" baseline="0" dirty="0" smtClean="0"/>
              <a:t> u. </a:t>
            </a:r>
            <a:r>
              <a:rPr lang="en-US" baseline="0" dirty="0" err="1" smtClean="0"/>
              <a:t>Elly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5175C-B4A1-3D4A-BC88-A2D99C1163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35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9A2373-D5D2-B446-8E24-02FB097AE86F}" type="slidenum">
              <a:rPr lang="en-US"/>
              <a:pPr/>
              <a:t>4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5175C-B4A1-3D4A-BC88-A2D99C11639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25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8C397C-57F9-2D4C-A77B-682BCE5E0925}" type="slidenum">
              <a:rPr lang="en-US"/>
              <a:pPr/>
              <a:t>76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C6C3F2-E45A-7E4E-95ED-1FB448B5CBD9}" type="slidenum">
              <a:rPr lang="en-US"/>
              <a:pPr/>
              <a:t>79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73C40-7646-6A4A-B75E-F6A02DDF8A62}" type="slidenum">
              <a:rPr lang="en-US"/>
              <a:pPr/>
              <a:t>82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1CB7D1-7802-044A-A1AB-DCC1894A590F}" type="datetimeFigureOut">
              <a:rPr lang="en-US" smtClean="0"/>
              <a:t>2017-08-15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4DE62-D881-E546-903D-E34EA7EEA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1CB7D1-7802-044A-A1AB-DCC1894A590F}" type="datetimeFigureOut">
              <a:rPr lang="en-US" smtClean="0"/>
              <a:t>2017-08-15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4DE62-D881-E546-903D-E34EA7EEA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8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1CB7D1-7802-044A-A1AB-DCC1894A590F}" type="datetimeFigureOut">
              <a:rPr lang="en-US" smtClean="0"/>
              <a:t>2017-08-15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4DE62-D881-E546-903D-E34EA7EEA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7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D015B9-8FC3-894B-A19A-D9CA72A4954C}" type="datetimeFigureOut">
              <a:rPr lang="en-US" smtClean="0"/>
              <a:t>2017-08-15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3556A7-7E48-F74B-8DD6-1ADE5FA1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4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1CB7D1-7802-044A-A1AB-DCC1894A590F}" type="datetimeFigureOut">
              <a:rPr lang="en-US" smtClean="0"/>
              <a:t>2017-08-15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4DE62-D881-E546-903D-E34EA7EEA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1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1CB7D1-7802-044A-A1AB-DCC1894A590F}" type="datetimeFigureOut">
              <a:rPr lang="en-US" smtClean="0"/>
              <a:t>2017-08-15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4DE62-D881-E546-903D-E34EA7EEA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3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1CB7D1-7802-044A-A1AB-DCC1894A590F}" type="datetimeFigureOut">
              <a:rPr lang="en-US" smtClean="0"/>
              <a:t>2017-08-15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4DE62-D881-E546-903D-E34EA7EEA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1CB7D1-7802-044A-A1AB-DCC1894A590F}" type="datetimeFigureOut">
              <a:rPr lang="en-US" smtClean="0"/>
              <a:t>2017-08-15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4DE62-D881-E546-903D-E34EA7EEA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1CB7D1-7802-044A-A1AB-DCC1894A590F}" type="datetimeFigureOut">
              <a:rPr lang="en-US" smtClean="0"/>
              <a:t>2017-08-15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4DE62-D881-E546-903D-E34EA7EEA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9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1CB7D1-7802-044A-A1AB-DCC1894A590F}" type="datetimeFigureOut">
              <a:rPr lang="en-US" smtClean="0"/>
              <a:t>2017-08-15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4DE62-D881-E546-903D-E34EA7EEA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1CB7D1-7802-044A-A1AB-DCC1894A590F}" type="datetimeFigureOut">
              <a:rPr lang="en-US" smtClean="0"/>
              <a:t>2017-08-15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4DE62-D881-E546-903D-E34EA7EEA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1CB7D1-7802-044A-A1AB-DCC1894A590F}" type="datetimeFigureOut">
              <a:rPr lang="en-US" smtClean="0"/>
              <a:t>2017-08-15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4DE62-D881-E546-903D-E34EA7EEA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0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eg"/><Relationship Id="rId3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1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5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8001"/>
            <a:ext cx="7772400" cy="182245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5300" b="1" dirty="0" smtClean="0"/>
              <a:t>My Trip to Rimpar, the Town of Our Schwab Ancestors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Andreas Josef Schwab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6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1493" y="860126"/>
            <a:ext cx="6881014" cy="516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2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7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4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7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3000" y="857249"/>
            <a:ext cx="6858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8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7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" y="1011"/>
            <a:ext cx="9142652" cy="685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5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5364" y="450274"/>
            <a:ext cx="1119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7728" y="484911"/>
            <a:ext cx="1119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Johanna </a:t>
            </a:r>
            <a:r>
              <a:rPr lang="en-US" dirty="0" err="1" smtClean="0"/>
              <a:t>Zickler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98637" y="484911"/>
            <a:ext cx="1235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Hannelore</a:t>
            </a:r>
            <a:endParaRPr lang="en-US" dirty="0" smtClean="0"/>
          </a:p>
          <a:p>
            <a:r>
              <a:rPr lang="en-US" dirty="0" err="1" smtClean="0"/>
              <a:t>Mintzel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67723" y="484910"/>
            <a:ext cx="2140528" cy="646331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US" sz="1800" kern="1200" dirty="0" smtClean="0">
                <a:solidFill>
                  <a:srgbClr val="FFFFFF"/>
                </a:solidFill>
                <a:effectLst/>
                <a:latin typeface="Calibri"/>
                <a:ea typeface="+mn-ea"/>
                <a:cs typeface="+mn-cs"/>
              </a:rPr>
              <a:t>Andreas</a:t>
            </a:r>
            <a:br>
              <a:rPr lang="en-US" sz="1800" kern="1200" dirty="0" smtClean="0">
                <a:solidFill>
                  <a:srgbClr val="FFFFFF"/>
                </a:solidFill>
                <a:effectLst/>
                <a:latin typeface="Calibri"/>
                <a:ea typeface="+mn-ea"/>
                <a:cs typeface="+mn-cs"/>
              </a:rPr>
            </a:br>
            <a:r>
              <a:rPr lang="en-US" sz="1800" kern="1200" dirty="0" smtClean="0">
                <a:solidFill>
                  <a:srgbClr val="FFFFFF"/>
                </a:solidFill>
                <a:effectLst/>
                <a:latin typeface="Calibri"/>
                <a:ea typeface="+mn-ea"/>
                <a:cs typeface="+mn-cs"/>
              </a:rPr>
              <a:t>Schwab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128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6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Display Panel </a:t>
            </a:r>
            <a:r>
              <a:rPr lang="en-US" sz="4400" kern="1200" baseline="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at </a:t>
            </a:r>
            <a:r>
              <a:rPr lang="en-US" sz="4400" kern="1200" baseline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Grumbach</a:t>
            </a:r>
            <a:r>
              <a:rPr lang="en-US" sz="4400" kern="1200" baseline="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Castle</a:t>
            </a:r>
            <a:r>
              <a:rPr lang="en-US" dirty="0" smtClean="0"/>
              <a:t> about</a:t>
            </a:r>
            <a:r>
              <a:rPr lang="en-US" baseline="0" dirty="0" smtClean="0"/>
              <a:t> the Rimpar Jews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7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863" y="730911"/>
            <a:ext cx="5412274" cy="40592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7403" y="5006825"/>
            <a:ext cx="58291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In Rimpar there existed until 1942 a Jewish </a:t>
            </a:r>
            <a:r>
              <a:rPr lang="en-US" sz="2000" dirty="0" err="1" smtClean="0"/>
              <a:t>Kehilah</a:t>
            </a:r>
            <a:r>
              <a:rPr lang="en-US" sz="2000" dirty="0" smtClean="0"/>
              <a:t>, the synagogue at the Market Square, which in the Pogrom Night was damaged at the </a:t>
            </a:r>
            <a:r>
              <a:rPr lang="en-US" sz="2000" dirty="0" err="1" smtClean="0"/>
              <a:t>ouside</a:t>
            </a:r>
            <a:r>
              <a:rPr lang="en-US" sz="2000" dirty="0" smtClean="0"/>
              <a:t> and devastated inside.</a:t>
            </a:r>
          </a:p>
          <a:p>
            <a:pPr algn="just"/>
            <a:r>
              <a:rPr lang="en-US" sz="2000" dirty="0" smtClean="0"/>
              <a:t>In memory of our former Jewish fellow citizens.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5388"/>
            <a:ext cx="9144000" cy="538500"/>
          </a:xfrm>
        </p:spPr>
        <p:txBody>
          <a:bodyPr>
            <a:noAutofit/>
          </a:bodyPr>
          <a:lstStyle/>
          <a:p>
            <a:r>
              <a:rPr lang="en-US" sz="3200" kern="1200" baseline="0" dirty="0" smtClean="0">
                <a:solidFill>
                  <a:srgbClr val="DBEE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Plaque at </a:t>
            </a:r>
            <a:r>
              <a:rPr lang="en-US" sz="3200" kern="1200" baseline="0" dirty="0" err="1" smtClean="0">
                <a:solidFill>
                  <a:srgbClr val="DBEE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Grumbach</a:t>
            </a:r>
            <a:r>
              <a:rPr lang="en-US" sz="3200" kern="1200" baseline="0" dirty="0" smtClean="0">
                <a:solidFill>
                  <a:srgbClr val="DBEE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Castle</a:t>
            </a:r>
            <a:r>
              <a:rPr lang="en-US" sz="3200" kern="1200" dirty="0" smtClean="0">
                <a:solidFill>
                  <a:srgbClr val="DBEE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about</a:t>
            </a:r>
            <a:r>
              <a:rPr lang="en-US" sz="3200" kern="1200" baseline="0" dirty="0" smtClean="0">
                <a:solidFill>
                  <a:srgbClr val="DBEE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the Rimpar Jews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785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lyer_Rundga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9144000" cy="547910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Walking Tour</a:t>
            </a:r>
            <a:r>
              <a:rPr lang="en-US" baseline="0" dirty="0" smtClean="0"/>
              <a:t> Pamphlet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52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yer_Rundga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8893"/>
            <a:ext cx="9144000" cy="547910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Walking Tour Pamphlet</a:t>
            </a:r>
          </a:p>
        </p:txBody>
      </p:sp>
    </p:spTree>
    <p:extLst>
      <p:ext uri="{BB962C8B-B14F-4D97-AF65-F5344CB8AC3E}">
        <p14:creationId xmlns:p14="http://schemas.microsoft.com/office/powerpoint/2010/main" val="232980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61545" y="1305342"/>
            <a:ext cx="24822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dirty="0" smtClean="0"/>
              <a:t>The Jew </a:t>
            </a:r>
            <a:r>
              <a:rPr lang="en-US" dirty="0" err="1" smtClean="0"/>
              <a:t>Schmul</a:t>
            </a:r>
            <a:r>
              <a:rPr lang="en-US" dirty="0" smtClean="0"/>
              <a:t> and </a:t>
            </a:r>
            <a:r>
              <a:rPr lang="en-US" dirty="0" err="1" smtClean="0"/>
              <a:t>Konrad</a:t>
            </a:r>
            <a:r>
              <a:rPr lang="en-US" dirty="0" smtClean="0"/>
              <a:t> von </a:t>
            </a:r>
            <a:r>
              <a:rPr lang="en-US" dirty="0" err="1" smtClean="0"/>
              <a:t>Grumbach</a:t>
            </a:r>
            <a:endParaRPr lang="en-US" dirty="0" smtClean="0"/>
          </a:p>
          <a:p>
            <a:pPr marL="342900" indent="-342900">
              <a:buFont typeface="+mj-ea"/>
              <a:buAutoNum type="circleNumDbPlain"/>
            </a:pPr>
            <a:r>
              <a:rPr lang="en-US" dirty="0" err="1" smtClean="0"/>
              <a:t>Tannenwald’s</a:t>
            </a:r>
            <a:r>
              <a:rPr lang="en-US" dirty="0" smtClean="0"/>
              <a:t> General Store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dirty="0" smtClean="0"/>
              <a:t>Trade and Farming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dirty="0" smtClean="0"/>
              <a:t>The Rimpar Synagogue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dirty="0" smtClean="0"/>
              <a:t>The Family of Rabbi </a:t>
            </a:r>
            <a:r>
              <a:rPr lang="en-US" dirty="0" err="1" smtClean="0"/>
              <a:t>Lassmann</a:t>
            </a:r>
            <a:endParaRPr lang="en-US" dirty="0" smtClean="0"/>
          </a:p>
          <a:p>
            <a:pPr marL="342900" indent="-342900">
              <a:buFont typeface="+mj-ea"/>
              <a:buAutoNum type="circleNumDbPlain"/>
            </a:pPr>
            <a:r>
              <a:rPr lang="en-US" dirty="0" smtClean="0"/>
              <a:t>Fabrics, Notions and a Kosher Butchery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dirty="0" smtClean="0"/>
              <a:t>The Lehman Brothers From Rimpar</a:t>
            </a:r>
            <a:endParaRPr lang="en-US" dirty="0"/>
          </a:p>
        </p:txBody>
      </p:sp>
      <p:pic>
        <p:nvPicPr>
          <p:cNvPr id="12" name="Content Placeholder 11" descr="Flyer_Rundgang copy 3.jpg"/>
          <p:cNvPicPr>
            <a:picLocks noGrp="1" noChangeAspect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637" y="1264320"/>
            <a:ext cx="6088824" cy="4329361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Walking Tour Stations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0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ly+G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80" y="385971"/>
            <a:ext cx="3749040" cy="5172456"/>
          </a:xfrm>
          <a:prstGeom prst="rect">
            <a:avLst/>
          </a:prstGeom>
        </p:spPr>
      </p:pic>
      <p:pic>
        <p:nvPicPr>
          <p:cNvPr id="6" name="Picture 5" descr="Elly (58)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0583" y="385971"/>
            <a:ext cx="3793377" cy="51724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50584" y="5588507"/>
            <a:ext cx="3793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Georg-Maria Schwab</a:t>
            </a:r>
          </a:p>
          <a:p>
            <a:pPr algn="ctr"/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1899–1984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4880" y="5558427"/>
            <a:ext cx="3749040" cy="861077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US" sz="2400" kern="1200" dirty="0" err="1" smtClean="0">
                <a:solidFill>
                  <a:srgbClr val="DBEE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Elly</a:t>
            </a:r>
            <a:r>
              <a:rPr lang="en-US" sz="2400" kern="1200" dirty="0" smtClean="0">
                <a:solidFill>
                  <a:srgbClr val="DBEE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 Schwab née </a:t>
            </a:r>
            <a:r>
              <a:rPr lang="en-US" sz="2400" kern="1200" dirty="0" err="1" smtClean="0">
                <a:solidFill>
                  <a:srgbClr val="DBEE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Agallidis</a:t>
            </a:r>
            <a:endParaRPr lang="en-US" dirty="0" smtClean="0">
              <a:effectLst/>
            </a:endParaRPr>
          </a:p>
          <a:p>
            <a:pPr rtl="0" eaLnBrk="1" latinLnBrk="0" hangingPunct="1"/>
            <a:r>
              <a:rPr lang="en-US" sz="2400" kern="1200" dirty="0" smtClean="0">
                <a:solidFill>
                  <a:srgbClr val="DBEE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1914–2007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647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7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57250" y="857249"/>
            <a:ext cx="6858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43500" y="274638"/>
            <a:ext cx="3543299" cy="1143000"/>
          </a:xfrm>
        </p:spPr>
        <p:txBody>
          <a:bodyPr/>
          <a:lstStyle/>
          <a:p>
            <a:r>
              <a:rPr lang="en-US" dirty="0" smtClean="0"/>
              <a:t>Old Mill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40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8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98" y="-7649"/>
            <a:ext cx="9154198" cy="686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8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012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3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8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14625" y="-26987"/>
            <a:ext cx="6429375" cy="7096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House of the Lehmann Family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3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8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905773" y="649648"/>
            <a:ext cx="7246188" cy="5434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34642" y="0"/>
            <a:ext cx="3709358" cy="325437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In Memoriam Herbert Lehman</a:t>
            </a:r>
            <a:r>
              <a:rPr lang="en-US" sz="3600" baseline="0" dirty="0" smtClean="0"/>
              <a:t> 1878–1963</a:t>
            </a:r>
            <a:br>
              <a:rPr lang="en-US" sz="3600" baseline="0" dirty="0" smtClean="0"/>
            </a:br>
            <a:r>
              <a:rPr lang="en-US" sz="3600" dirty="0"/>
              <a:t>New York State</a:t>
            </a:r>
            <a:br>
              <a:rPr lang="en-US" sz="3600" dirty="0"/>
            </a:br>
            <a:r>
              <a:rPr lang="en-US" sz="3600" dirty="0"/>
              <a:t>Governor and Senator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434641" y="3444875"/>
            <a:ext cx="3709359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His father, Mayer Lehman, son of Abraham Lehmann, lived in this house, which in ca. 1850 was house number 202. </a:t>
            </a:r>
          </a:p>
          <a:p>
            <a:pPr algn="ctr"/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17 June 1996</a:t>
            </a:r>
            <a:endParaRPr lang="en-US" sz="2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2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Leh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525" y="951884"/>
            <a:ext cx="2598951" cy="3468255"/>
          </a:xfrm>
          <a:prstGeom prst="rect">
            <a:avLst/>
          </a:prstGeom>
        </p:spPr>
      </p:pic>
      <p:pic>
        <p:nvPicPr>
          <p:cNvPr id="6" name="Picture 5" descr="MayerLeh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024" y="951884"/>
            <a:ext cx="2598951" cy="3468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57024" y="4906089"/>
            <a:ext cx="279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Mayer Lehman(n) </a:t>
            </a:r>
          </a:p>
          <a:p>
            <a:r>
              <a:rPr lang="en-US" dirty="0" smtClean="0"/>
              <a:t>1830–1897</a:t>
            </a:r>
          </a:p>
          <a:p>
            <a:r>
              <a:rPr lang="en-US" dirty="0"/>
              <a:t>Immigrated </a:t>
            </a:r>
            <a:r>
              <a:rPr lang="en-US" dirty="0" smtClean="0"/>
              <a:t>1850 </a:t>
            </a:r>
          </a:p>
          <a:p>
            <a:r>
              <a:rPr lang="en-US" dirty="0" smtClean="0"/>
              <a:t>to </a:t>
            </a:r>
            <a:r>
              <a:rPr lang="en-US" dirty="0"/>
              <a:t>Montgomery, Alabama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69647" y="4905046"/>
            <a:ext cx="3004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Emanuel (Mendel) Lehman(n)</a:t>
            </a:r>
          </a:p>
          <a:p>
            <a:r>
              <a:rPr lang="en-US" dirty="0" smtClean="0"/>
              <a:t>1828–1907</a:t>
            </a:r>
          </a:p>
          <a:p>
            <a:r>
              <a:rPr lang="en-US" dirty="0" smtClean="0"/>
              <a:t>Immigrated 1847 to Montgomery, Alabama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1727" y="4905047"/>
            <a:ext cx="279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Henry (</a:t>
            </a:r>
            <a:r>
              <a:rPr lang="en-US" dirty="0" err="1" smtClean="0"/>
              <a:t>Hajum</a:t>
            </a:r>
            <a:r>
              <a:rPr lang="en-US" dirty="0" smtClean="0"/>
              <a:t>) Lehman(n) </a:t>
            </a:r>
          </a:p>
          <a:p>
            <a:r>
              <a:rPr lang="en-US" dirty="0" smtClean="0"/>
              <a:t>1822–1855</a:t>
            </a:r>
          </a:p>
          <a:p>
            <a:r>
              <a:rPr lang="en-US" dirty="0"/>
              <a:t>Immigrated </a:t>
            </a:r>
            <a:r>
              <a:rPr lang="en-US" dirty="0" smtClean="0"/>
              <a:t>1844</a:t>
            </a:r>
          </a:p>
          <a:p>
            <a:r>
              <a:rPr lang="en-US" dirty="0" smtClean="0"/>
              <a:t>to Mobile, </a:t>
            </a:r>
            <a:r>
              <a:rPr lang="en-US" dirty="0"/>
              <a:t>Alabama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293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Lehman brothers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2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5476875"/>
            <a:ext cx="9144000" cy="1047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Governor of New York State 1933–1943</a:t>
            </a:r>
          </a:p>
          <a:p>
            <a:pPr marL="0" indent="0" algn="ctr">
              <a:buNone/>
            </a:pPr>
            <a:r>
              <a:rPr lang="en-US" sz="2800" dirty="0"/>
              <a:t>US </a:t>
            </a:r>
            <a:r>
              <a:rPr lang="en-US" sz="2800" dirty="0" smtClean="0"/>
              <a:t>Senator for New York State 1949</a:t>
            </a:r>
            <a:r>
              <a:rPr lang="en-US" sz="2800" dirty="0"/>
              <a:t>–1957</a:t>
            </a:r>
          </a:p>
        </p:txBody>
      </p:sp>
      <p:pic>
        <p:nvPicPr>
          <p:cNvPr id="3" name="Picture 2" descr="Herbert_Leh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981" y="682539"/>
            <a:ext cx="2981037" cy="396883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555749" y="4651375"/>
            <a:ext cx="5826126" cy="6985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Herbert H. Lehman 1878–1963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0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" y="6016625"/>
            <a:ext cx="9144000" cy="6826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Chief Justice, New York State Court </a:t>
            </a:r>
            <a:r>
              <a:rPr lang="en-US" sz="2800" dirty="0"/>
              <a:t>of Appeals: </a:t>
            </a:r>
            <a:r>
              <a:rPr lang="en-US" sz="2800" dirty="0" smtClean="0"/>
              <a:t>1924–1945</a:t>
            </a:r>
            <a:endParaRPr lang="en-US" sz="2800" dirty="0"/>
          </a:p>
        </p:txBody>
      </p:sp>
      <p:pic>
        <p:nvPicPr>
          <p:cNvPr id="3" name="Picture 2" descr="lehman-irv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938" y="147161"/>
            <a:ext cx="3540125" cy="51803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30250" y="5327543"/>
            <a:ext cx="7512050" cy="689081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fi-FI" sz="3200" kern="1200" dirty="0" err="1" smtClean="0">
                <a:solidFill>
                  <a:srgbClr val="DBEE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Irving</a:t>
            </a:r>
            <a:r>
              <a:rPr lang="fi-FI" sz="3200" kern="1200" dirty="0" smtClean="0">
                <a:solidFill>
                  <a:srgbClr val="DBEE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r>
              <a:rPr lang="fi-FI" sz="3200" kern="1200" dirty="0" err="1" smtClean="0">
                <a:solidFill>
                  <a:srgbClr val="DBEE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Lehmann</a:t>
            </a:r>
            <a:r>
              <a:rPr lang="fi-FI" sz="3200" kern="1200" dirty="0" smtClean="0">
                <a:solidFill>
                  <a:srgbClr val="DBEE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, 1876–1945</a:t>
            </a:r>
            <a:endParaRPr lang="fi-FI" sz="48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1668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8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9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4231" y="934442"/>
            <a:ext cx="7475538" cy="560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7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osefSchwab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779" y="1279070"/>
            <a:ext cx="2749556" cy="3657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12452" y="1279070"/>
            <a:ext cx="4336093" cy="4837179"/>
            <a:chOff x="4212452" y="1279070"/>
            <a:chExt cx="4336093" cy="4837179"/>
          </a:xfrm>
        </p:grpSpPr>
        <p:pic>
          <p:nvPicPr>
            <p:cNvPr id="4" name="Picture 3" descr="Mutter Schwa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9213" y="1279070"/>
              <a:ext cx="2867025" cy="3657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212452" y="5162142"/>
              <a:ext cx="43360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Marie Schwab née </a:t>
              </a:r>
              <a:r>
                <a:rPr lang="en-US" sz="2800" dirty="0" err="1" smtClean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Köglmayr</a:t>
              </a:r>
              <a:endPara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  <a:p>
              <a:pPr algn="ctr"/>
              <a:r>
                <a:rPr lang="en-US" sz="2800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1864–1919</a:t>
              </a: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71500" y="5162142"/>
            <a:ext cx="3730625" cy="94497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3100" kern="1200" dirty="0" smtClean="0">
                <a:solidFill>
                  <a:srgbClr val="DBEE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Josef Bernhard Schwab</a:t>
            </a:r>
            <a:endParaRPr lang="en-US" sz="3100" dirty="0" smtClean="0">
              <a:effectLst/>
            </a:endParaRPr>
          </a:p>
          <a:p>
            <a:pPr rtl="0" eaLnBrk="1" latinLnBrk="0" hangingPunct="1"/>
            <a:r>
              <a:rPr lang="en-US" sz="3100" kern="1200" dirty="0" smtClean="0">
                <a:solidFill>
                  <a:srgbClr val="DBEE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1865–1940</a:t>
            </a:r>
            <a:endParaRPr lang="en-US" sz="31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7660624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9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56px-Beer_wuerzburger_hofbraue_2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728" y="0"/>
            <a:ext cx="220282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775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ndel_I_020_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200" y="0"/>
            <a:ext cx="4920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9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9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49499" y="4763"/>
            <a:ext cx="4683125" cy="64611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The Synagogue</a:t>
            </a:r>
            <a:endParaRPr lang="en-US" sz="3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1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24223" y="741927"/>
            <a:ext cx="7695555" cy="577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0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2820" y="629637"/>
            <a:ext cx="7598361" cy="569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3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9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6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9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9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3000" y="835906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9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4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Würzburg _schloss1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90538"/>
            <a:ext cx="9144000" cy="734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45402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Würzburg Residence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9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4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71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63"/>
            <a:ext cx="5111750" cy="101123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1F497D"/>
                </a:solidFill>
              </a:rPr>
              <a:t>House of Abraham, Ernestine,</a:t>
            </a:r>
            <a:r>
              <a:rPr lang="en-US" sz="3200" baseline="0" dirty="0" smtClean="0">
                <a:solidFill>
                  <a:srgbClr val="1F497D"/>
                </a:solidFill>
              </a:rPr>
              <a:t> </a:t>
            </a:r>
            <a:r>
              <a:rPr lang="en-US" sz="3200" baseline="0" dirty="0" err="1" smtClean="0">
                <a:solidFill>
                  <a:srgbClr val="1F497D"/>
                </a:solidFill>
              </a:rPr>
              <a:t>Klara</a:t>
            </a:r>
            <a:r>
              <a:rPr lang="en-US" sz="3200" baseline="0" dirty="0" smtClean="0">
                <a:solidFill>
                  <a:srgbClr val="1F497D"/>
                </a:solidFill>
              </a:rPr>
              <a:t> and </a:t>
            </a:r>
            <a:r>
              <a:rPr lang="en-US" sz="3200" baseline="0" dirty="0" err="1" smtClean="0">
                <a:solidFill>
                  <a:srgbClr val="1F497D"/>
                </a:solidFill>
              </a:rPr>
              <a:t>Gerda</a:t>
            </a:r>
            <a:r>
              <a:rPr lang="en-US" sz="3200" baseline="0" dirty="0" smtClean="0">
                <a:solidFill>
                  <a:srgbClr val="1F497D"/>
                </a:solidFill>
              </a:rPr>
              <a:t> Schwab</a:t>
            </a:r>
            <a:endParaRPr lang="en-US" sz="32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0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637452"/>
            <a:ext cx="10132483" cy="759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0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53863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Klara</a:t>
            </a:r>
            <a:r>
              <a:rPr lang="en-US" dirty="0" smtClean="0"/>
              <a:t> Schwab née Schwab</a:t>
            </a:r>
            <a:br>
              <a:rPr lang="en-US" dirty="0" smtClean="0"/>
            </a:br>
            <a:r>
              <a:rPr lang="en-US" sz="4000" dirty="0" smtClean="0"/>
              <a:t>1884–1943</a:t>
            </a:r>
            <a:endParaRPr lang="en-US" sz="4000" dirty="0"/>
          </a:p>
        </p:txBody>
      </p:sp>
      <p:pic>
        <p:nvPicPr>
          <p:cNvPr id="4" name="Picture 3" descr="Klara2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400" y="346075"/>
            <a:ext cx="3742944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4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309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02" y="-5774"/>
            <a:ext cx="9154005" cy="686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7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3089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" y="20638"/>
            <a:ext cx="3841750" cy="487362"/>
          </a:xfrm>
        </p:spPr>
        <p:txBody>
          <a:bodyPr>
            <a:noAutofit/>
          </a:bodyPr>
          <a:lstStyle/>
          <a:p>
            <a:r>
              <a:rPr lang="en-US" sz="2800" kern="1200" dirty="0" smtClean="0">
                <a:solidFill>
                  <a:srgbClr val="1F497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House of Berndt</a:t>
            </a:r>
            <a:r>
              <a:rPr lang="en-US" sz="2800" kern="1200" baseline="0" dirty="0" smtClean="0">
                <a:solidFill>
                  <a:srgbClr val="1F497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Schwab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92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4231" y="934442"/>
            <a:ext cx="7475538" cy="5606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68673" y="0"/>
            <a:ext cx="2057202" cy="825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kern="1200" dirty="0" smtClean="0">
                <a:solidFill>
                  <a:srgbClr val="1F497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House of </a:t>
            </a:r>
            <a:br>
              <a:rPr lang="en-US" sz="2400" kern="1200" dirty="0" smtClean="0">
                <a:solidFill>
                  <a:srgbClr val="1F497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</a:br>
            <a:r>
              <a:rPr lang="en-US" sz="2400" kern="1200" dirty="0" smtClean="0">
                <a:solidFill>
                  <a:srgbClr val="1F497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Berndt</a:t>
            </a:r>
            <a:r>
              <a:rPr lang="en-US" sz="2400" kern="1200" baseline="0" dirty="0" smtClean="0">
                <a:solidFill>
                  <a:srgbClr val="1F497D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Schwab</a:t>
            </a:r>
            <a:r>
              <a:rPr lang="en-US" sz="2800" kern="1200" dirty="0" smtClean="0">
                <a:solidFill>
                  <a:srgbClr val="DBEEF4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946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8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2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9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99" y="-7649"/>
            <a:ext cx="9154198" cy="686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k_rimpar_plakat_a3_ansicht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4848395" cy="685800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/>
          <p:cNvSpPr txBox="1"/>
          <p:nvPr/>
        </p:nvSpPr>
        <p:spPr>
          <a:xfrm>
            <a:off x="4848394" y="4924895"/>
            <a:ext cx="4314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Rural Jews in Lower Franconia</a:t>
            </a:r>
          </a:p>
          <a:p>
            <a:r>
              <a:rPr lang="en-US" dirty="0" smtClean="0"/>
              <a:t>From the Middle Ages until the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r>
              <a:rPr lang="en-US" dirty="0" smtClean="0"/>
              <a:t>November 7–30, 2014</a:t>
            </a:r>
          </a:p>
          <a:p>
            <a:r>
              <a:rPr lang="en-US" dirty="0" smtClean="0"/>
              <a:t>Exhibition in Rimpar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29312" y="1841500"/>
            <a:ext cx="1770063" cy="1825625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kern="1200" dirty="0" smtClean="0">
                <a:solidFill>
                  <a:srgbClr val="FFFFFF"/>
                </a:solidFill>
                <a:effectLst/>
                <a:latin typeface="Calibri"/>
                <a:ea typeface="+mn-ea"/>
                <a:cs typeface="+mn-cs"/>
              </a:rPr>
              <a:t>IN OUR MIDST</a:t>
            </a:r>
            <a:r>
              <a:rPr lang="en-US" sz="3600" kern="1200" dirty="0" smtClean="0">
                <a:solidFill>
                  <a:srgbClr val="FFFFFF"/>
                </a:solidFill>
                <a:effectLst/>
                <a:latin typeface="Calibri"/>
                <a:ea typeface="+mn-ea"/>
                <a:cs typeface="+mn-cs"/>
              </a:rPr>
              <a:t>.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476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ssman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21" y="1159949"/>
            <a:ext cx="4021407" cy="4693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91124" y="1089819"/>
            <a:ext cx="3495675" cy="1450181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US" sz="3600" kern="1200" dirty="0" smtClean="0">
                <a:solidFill>
                  <a:srgbClr val="C6D9F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Julie </a:t>
            </a:r>
            <a:r>
              <a:rPr lang="en-US" sz="3600" kern="1200" dirty="0" err="1" smtClean="0">
                <a:solidFill>
                  <a:srgbClr val="C6D9F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Lassmann</a:t>
            </a:r>
            <a:endParaRPr lang="en-US" dirty="0" smtClean="0">
              <a:effectLst/>
            </a:endParaRPr>
          </a:p>
          <a:p>
            <a:pPr rtl="0" eaLnBrk="1" latinLnBrk="0" hangingPunct="1"/>
            <a:r>
              <a:rPr lang="en-US" sz="3600" kern="1200" dirty="0" smtClean="0">
                <a:solidFill>
                  <a:srgbClr val="C6D9F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1905–1943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600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934442" y="934442"/>
            <a:ext cx="7475538" cy="5606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606654" y="274638"/>
            <a:ext cx="3537346" cy="1630362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en-US" sz="3200" kern="1200" dirty="0" smtClean="0">
                <a:solidFill>
                  <a:srgbClr val="FFFFFF"/>
                </a:solidFill>
                <a:effectLst/>
                <a:latin typeface="Calibri"/>
                <a:ea typeface="+mn-ea"/>
                <a:cs typeface="+mn-cs"/>
              </a:rPr>
              <a:t>House of the Jewish physician Dr. Mayer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856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003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" y="0"/>
            <a:ext cx="463235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33928" y="20637"/>
            <a:ext cx="4510072" cy="18049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House of </a:t>
            </a:r>
            <a:br>
              <a:rPr lang="en-US" dirty="0" smtClean="0"/>
            </a:br>
            <a:r>
              <a:rPr lang="en-US" dirty="0" err="1" smtClean="0"/>
              <a:t>Sali</a:t>
            </a:r>
            <a:r>
              <a:rPr lang="en-US" baseline="0" dirty="0" smtClean="0"/>
              <a:t> Schwab </a:t>
            </a:r>
            <a:br>
              <a:rPr lang="en-US" baseline="0" dirty="0" smtClean="0"/>
            </a:br>
            <a:r>
              <a:rPr lang="en-US" baseline="0" dirty="0" smtClean="0"/>
              <a:t>and his Family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5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war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55" y="-31624"/>
            <a:ext cx="7620000" cy="6902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98626" y="20638"/>
            <a:ext cx="2476500" cy="4873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Herbert Schwab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376" y="619126"/>
            <a:ext cx="24765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Gertrud Schwab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93955" y="20639"/>
            <a:ext cx="24765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Edgar Schwab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89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_20170328_135053368_00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5996" y="-365125"/>
            <a:ext cx="4727640" cy="7824448"/>
          </a:xfrm>
          <a:prstGeom prst="rect">
            <a:avLst/>
          </a:prstGeom>
        </p:spPr>
      </p:pic>
      <p:pic>
        <p:nvPicPr>
          <p:cNvPr id="4" name="Picture 3" descr="00003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644" y="0"/>
            <a:ext cx="4632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0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b9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143500" y="274638"/>
            <a:ext cx="4000500" cy="11430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000" kern="1200" dirty="0" smtClean="0">
                <a:solidFill>
                  <a:srgbClr val="C6D9F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Herbert Schwab</a:t>
            </a:r>
            <a:endParaRPr lang="en-US" sz="4800" dirty="0" smtClean="0">
              <a:effectLst/>
            </a:endParaRPr>
          </a:p>
          <a:p>
            <a:pPr rtl="0" eaLnBrk="1" latinLnBrk="0" hangingPunct="1"/>
            <a:r>
              <a:rPr lang="en-US" sz="4000" kern="1200" dirty="0" smtClean="0">
                <a:solidFill>
                  <a:srgbClr val="C6D9F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1925–</a:t>
            </a:r>
            <a:endParaRPr lang="en-US" sz="48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68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rb1Croppe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117" y="1229591"/>
            <a:ext cx="2829791" cy="3425536"/>
          </a:xfrm>
          <a:prstGeom prst="rect">
            <a:avLst/>
          </a:prstGeom>
        </p:spPr>
      </p:pic>
      <p:pic>
        <p:nvPicPr>
          <p:cNvPr id="5" name="Picture 4" descr="HerbCropped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962" y="1229591"/>
            <a:ext cx="2871584" cy="34521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5037138"/>
            <a:ext cx="8229600" cy="11430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000" kern="1200" dirty="0" smtClean="0">
                <a:solidFill>
                  <a:srgbClr val="C6D9F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Herbert Schwab</a:t>
            </a:r>
            <a:endParaRPr lang="en-US" sz="4800" dirty="0" smtClean="0">
              <a:effectLst/>
            </a:endParaRPr>
          </a:p>
          <a:p>
            <a:pPr rtl="0" eaLnBrk="1" latinLnBrk="0" hangingPunct="1"/>
            <a:r>
              <a:rPr lang="en-US" sz="4000" kern="1200" dirty="0" smtClean="0">
                <a:solidFill>
                  <a:srgbClr val="C6D9F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1925–</a:t>
            </a:r>
            <a:endParaRPr lang="en-US" sz="48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2789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0008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-316399" y="1272559"/>
            <a:ext cx="10156060" cy="5585441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272558"/>
          </a:xfrm>
        </p:spPr>
        <p:txBody>
          <a:bodyPr>
            <a:normAutofit/>
          </a:bodyPr>
          <a:lstStyle/>
          <a:p>
            <a:r>
              <a:rPr lang="en-US" dirty="0" smtClean="0"/>
              <a:t>Prayer Book</a:t>
            </a:r>
            <a:br>
              <a:rPr lang="en-US" dirty="0" smtClean="0"/>
            </a:br>
            <a:r>
              <a:rPr lang="en-US" sz="2700" dirty="0" smtClean="0"/>
              <a:t>found while renovating </a:t>
            </a:r>
            <a:r>
              <a:rPr lang="en-US" sz="2700" dirty="0" err="1" smtClean="0"/>
              <a:t>Sali</a:t>
            </a:r>
            <a:r>
              <a:rPr lang="en-US" sz="2700" dirty="0" smtClean="0"/>
              <a:t> Schwab’s 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10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rbreitung_der_Juden_im_deutschen_Reic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912"/>
            <a:ext cx="9454992" cy="687391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42899"/>
            <a:ext cx="2238375" cy="963612"/>
          </a:xfrm>
          <a:solidFill>
            <a:srgbClr val="1F497D"/>
          </a:solidFill>
        </p:spPr>
        <p:txBody>
          <a:bodyPr/>
          <a:lstStyle/>
          <a:p>
            <a:pPr rtl="0" eaLnBrk="1" latinLnBrk="0" hangingPunct="1"/>
            <a:r>
              <a:rPr lang="en-US" sz="1800" kern="1200" dirty="0" smtClean="0">
                <a:solidFill>
                  <a:srgbClr val="FFFFFF"/>
                </a:solidFill>
                <a:effectLst/>
                <a:latin typeface="Calibri"/>
                <a:ea typeface="+mn-ea"/>
                <a:cs typeface="+mn-cs"/>
              </a:rPr>
              <a:t>Distribution of Jews in Germany </a:t>
            </a:r>
            <a:endParaRPr lang="en-US" dirty="0" smtClean="0">
              <a:effectLst/>
            </a:endParaRPr>
          </a:p>
          <a:p>
            <a:pPr rtl="0" eaLnBrk="1" latinLnBrk="0" hangingPunct="1"/>
            <a:r>
              <a:rPr lang="en-US" sz="1800" kern="1200" dirty="0" smtClean="0">
                <a:solidFill>
                  <a:srgbClr val="FFFFFF"/>
                </a:solidFill>
                <a:effectLst/>
                <a:latin typeface="Calibri"/>
                <a:ea typeface="+mn-ea"/>
                <a:cs typeface="+mn-cs"/>
              </a:rPr>
              <a:t>ca. 1895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853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i-Flickenteppich-DW-Kultur-Berlin-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23007" y="-4618"/>
            <a:ext cx="14353189" cy="686261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1698625" cy="598487"/>
          </a:xfrm>
          <a:solidFill>
            <a:srgbClr val="1F497D"/>
          </a:solidFill>
        </p:spPr>
        <p:txBody>
          <a:bodyPr/>
          <a:lstStyle/>
          <a:p>
            <a:pPr rtl="0" eaLnBrk="1" latinLnBrk="0" hangingPunct="1"/>
            <a:r>
              <a:rPr lang="en-US" sz="1800" kern="1200" dirty="0" smtClean="0">
                <a:solidFill>
                  <a:srgbClr val="FFFFFF"/>
                </a:solidFill>
                <a:effectLst/>
                <a:latin typeface="Calibri"/>
                <a:ea typeface="+mn-ea"/>
                <a:cs typeface="+mn-cs"/>
              </a:rPr>
              <a:t>Germany 1648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696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3"/>
          <p:cNvSpPr/>
          <p:nvPr/>
        </p:nvSpPr>
        <p:spPr>
          <a:xfrm>
            <a:off x="1347164" y="4090840"/>
            <a:ext cx="1523014" cy="956935"/>
          </a:xfrm>
          <a:custGeom>
            <a:avLst/>
            <a:gdLst>
              <a:gd name="connsiteX0" fmla="*/ 0 w 945319"/>
              <a:gd name="connsiteY0" fmla="*/ 60028 h 600277"/>
              <a:gd name="connsiteX1" fmla="*/ 60028 w 945319"/>
              <a:gd name="connsiteY1" fmla="*/ 0 h 600277"/>
              <a:gd name="connsiteX2" fmla="*/ 885291 w 945319"/>
              <a:gd name="connsiteY2" fmla="*/ 0 h 600277"/>
              <a:gd name="connsiteX3" fmla="*/ 945319 w 945319"/>
              <a:gd name="connsiteY3" fmla="*/ 60028 h 600277"/>
              <a:gd name="connsiteX4" fmla="*/ 945319 w 945319"/>
              <a:gd name="connsiteY4" fmla="*/ 540249 h 600277"/>
              <a:gd name="connsiteX5" fmla="*/ 885291 w 945319"/>
              <a:gd name="connsiteY5" fmla="*/ 600277 h 600277"/>
              <a:gd name="connsiteX6" fmla="*/ 60028 w 945319"/>
              <a:gd name="connsiteY6" fmla="*/ 600277 h 600277"/>
              <a:gd name="connsiteX7" fmla="*/ 0 w 945319"/>
              <a:gd name="connsiteY7" fmla="*/ 540249 h 600277"/>
              <a:gd name="connsiteX8" fmla="*/ 0 w 945319"/>
              <a:gd name="connsiteY8" fmla="*/ 60028 h 60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319" h="600277">
                <a:moveTo>
                  <a:pt x="0" y="60028"/>
                </a:moveTo>
                <a:cubicBezTo>
                  <a:pt x="0" y="26875"/>
                  <a:pt x="26875" y="0"/>
                  <a:pt x="60028" y="0"/>
                </a:cubicBezTo>
                <a:lnTo>
                  <a:pt x="885291" y="0"/>
                </a:lnTo>
                <a:cubicBezTo>
                  <a:pt x="918444" y="0"/>
                  <a:pt x="945319" y="26875"/>
                  <a:pt x="945319" y="60028"/>
                </a:cubicBezTo>
                <a:lnTo>
                  <a:pt x="945319" y="540249"/>
                </a:lnTo>
                <a:cubicBezTo>
                  <a:pt x="945319" y="573402"/>
                  <a:pt x="918444" y="600277"/>
                  <a:pt x="885291" y="600277"/>
                </a:cubicBezTo>
                <a:lnTo>
                  <a:pt x="60028" y="600277"/>
                </a:lnTo>
                <a:cubicBezTo>
                  <a:pt x="26875" y="600277"/>
                  <a:pt x="0" y="573402"/>
                  <a:pt x="0" y="540249"/>
                </a:cubicBezTo>
                <a:lnTo>
                  <a:pt x="0" y="60028"/>
                </a:lnTo>
                <a:close/>
              </a:path>
            </a:pathLst>
          </a:custGeom>
          <a:ln w="28575" cmpd="sng">
            <a:solidFill>
              <a:srgbClr val="C0504D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rmAutofit/>
          </a:bodyPr>
          <a:lstStyle/>
          <a:p>
            <a:pPr lvl="0" algn="ctr" defTabSz="1066800">
              <a:lnSpc>
                <a:spcPts val="1800"/>
              </a:lnSpc>
            </a:pPr>
            <a:r>
              <a:rPr lang="en-US" dirty="0" smtClean="0">
                <a:solidFill>
                  <a:srgbClr val="000090"/>
                </a:solidFill>
              </a:rPr>
              <a:t>Georg-Maria </a:t>
            </a:r>
          </a:p>
          <a:p>
            <a:pPr lvl="0" algn="ctr" defTabSz="1066800">
              <a:lnSpc>
                <a:spcPts val="1800"/>
              </a:lnSpc>
            </a:pPr>
            <a:r>
              <a:rPr lang="en-US" dirty="0" smtClean="0">
                <a:solidFill>
                  <a:srgbClr val="000090"/>
                </a:solidFill>
              </a:rPr>
              <a:t>Schwab</a:t>
            </a:r>
          </a:p>
          <a:p>
            <a:pPr lvl="0" algn="ctr" defTabSz="1066800">
              <a:lnSpc>
                <a:spcPts val="1800"/>
              </a:lnSpc>
            </a:pPr>
            <a:r>
              <a:rPr lang="en-US" dirty="0" smtClean="0">
                <a:solidFill>
                  <a:srgbClr val="000090"/>
                </a:solidFill>
              </a:rPr>
              <a:t>1899–1984</a:t>
            </a:r>
          </a:p>
        </p:txBody>
      </p:sp>
      <p:sp>
        <p:nvSpPr>
          <p:cNvPr id="29" name="Freeform 28"/>
          <p:cNvSpPr/>
          <p:nvPr/>
        </p:nvSpPr>
        <p:spPr>
          <a:xfrm flipV="1">
            <a:off x="6727272" y="3542216"/>
            <a:ext cx="1155389" cy="4382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87356"/>
                </a:lnTo>
                <a:lnTo>
                  <a:pt x="1155389" y="187356"/>
                </a:lnTo>
                <a:lnTo>
                  <a:pt x="1155389" y="274930"/>
                </a:lnTo>
              </a:path>
            </a:pathLst>
          </a:custGeom>
          <a:noFill/>
          <a:ln w="28575" cmpd="sng">
            <a:solidFill>
              <a:srgbClr val="C0504D"/>
            </a:solidFill>
          </a:ln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 flipV="1">
            <a:off x="5571882" y="3542216"/>
            <a:ext cx="1155389" cy="4382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55389" y="0"/>
                </a:moveTo>
                <a:lnTo>
                  <a:pt x="1155389" y="187356"/>
                </a:lnTo>
                <a:lnTo>
                  <a:pt x="0" y="187356"/>
                </a:lnTo>
                <a:lnTo>
                  <a:pt x="0" y="274930"/>
                </a:lnTo>
              </a:path>
            </a:pathLst>
          </a:custGeom>
          <a:noFill/>
          <a:ln w="28575" cmpd="sng">
            <a:solidFill>
              <a:srgbClr val="C0504D"/>
            </a:solidFill>
          </a:ln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Freeform 32"/>
          <p:cNvSpPr/>
          <p:nvPr/>
        </p:nvSpPr>
        <p:spPr>
          <a:xfrm flipV="1">
            <a:off x="4416492" y="4937435"/>
            <a:ext cx="2310779" cy="4382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87356"/>
                </a:lnTo>
                <a:lnTo>
                  <a:pt x="2310779" y="187356"/>
                </a:lnTo>
                <a:lnTo>
                  <a:pt x="2310779" y="274930"/>
                </a:lnTo>
              </a:path>
            </a:pathLst>
          </a:custGeom>
          <a:noFill/>
          <a:ln w="28575" cmpd="sng">
            <a:solidFill>
              <a:srgbClr val="C0504D"/>
            </a:solidFill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reeform 35"/>
          <p:cNvSpPr/>
          <p:nvPr/>
        </p:nvSpPr>
        <p:spPr>
          <a:xfrm flipV="1">
            <a:off x="2105712" y="3542216"/>
            <a:ext cx="1155389" cy="4382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87356"/>
                </a:lnTo>
                <a:lnTo>
                  <a:pt x="1155389" y="187356"/>
                </a:lnTo>
                <a:lnTo>
                  <a:pt x="1155389" y="274930"/>
                </a:lnTo>
              </a:path>
            </a:pathLst>
          </a:custGeom>
          <a:noFill/>
          <a:ln w="28575" cmpd="sng">
            <a:solidFill>
              <a:srgbClr val="C0504D"/>
            </a:solidFill>
          </a:ln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Freeform 38"/>
          <p:cNvSpPr/>
          <p:nvPr/>
        </p:nvSpPr>
        <p:spPr>
          <a:xfrm flipV="1">
            <a:off x="950322" y="3542216"/>
            <a:ext cx="1155389" cy="4382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55389" y="0"/>
                </a:moveTo>
                <a:lnTo>
                  <a:pt x="1155389" y="187356"/>
                </a:lnTo>
                <a:lnTo>
                  <a:pt x="0" y="187356"/>
                </a:lnTo>
                <a:lnTo>
                  <a:pt x="0" y="274930"/>
                </a:lnTo>
              </a:path>
            </a:pathLst>
          </a:custGeom>
          <a:noFill/>
          <a:ln w="28575" cmpd="sng">
            <a:solidFill>
              <a:srgbClr val="C0504D"/>
            </a:solidFill>
          </a:ln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Freeform 39"/>
          <p:cNvSpPr/>
          <p:nvPr/>
        </p:nvSpPr>
        <p:spPr>
          <a:xfrm flipV="1">
            <a:off x="2105712" y="4937435"/>
            <a:ext cx="2310779" cy="4382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310779" y="0"/>
                </a:moveTo>
                <a:lnTo>
                  <a:pt x="2310779" y="187356"/>
                </a:lnTo>
                <a:lnTo>
                  <a:pt x="0" y="187356"/>
                </a:lnTo>
                <a:lnTo>
                  <a:pt x="0" y="274930"/>
                </a:lnTo>
              </a:path>
            </a:pathLst>
          </a:custGeom>
          <a:noFill/>
          <a:ln w="28575" cmpd="sng">
            <a:solidFill>
              <a:srgbClr val="C0504D"/>
            </a:solidFill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Freeform 41"/>
          <p:cNvSpPr/>
          <p:nvPr/>
        </p:nvSpPr>
        <p:spPr>
          <a:xfrm>
            <a:off x="3657944" y="5486059"/>
            <a:ext cx="1523014" cy="956935"/>
          </a:xfrm>
          <a:custGeom>
            <a:avLst/>
            <a:gdLst>
              <a:gd name="connsiteX0" fmla="*/ 0 w 945319"/>
              <a:gd name="connsiteY0" fmla="*/ 60028 h 600277"/>
              <a:gd name="connsiteX1" fmla="*/ 60028 w 945319"/>
              <a:gd name="connsiteY1" fmla="*/ 0 h 600277"/>
              <a:gd name="connsiteX2" fmla="*/ 885291 w 945319"/>
              <a:gd name="connsiteY2" fmla="*/ 0 h 600277"/>
              <a:gd name="connsiteX3" fmla="*/ 945319 w 945319"/>
              <a:gd name="connsiteY3" fmla="*/ 60028 h 600277"/>
              <a:gd name="connsiteX4" fmla="*/ 945319 w 945319"/>
              <a:gd name="connsiteY4" fmla="*/ 540249 h 600277"/>
              <a:gd name="connsiteX5" fmla="*/ 885291 w 945319"/>
              <a:gd name="connsiteY5" fmla="*/ 600277 h 600277"/>
              <a:gd name="connsiteX6" fmla="*/ 60028 w 945319"/>
              <a:gd name="connsiteY6" fmla="*/ 600277 h 600277"/>
              <a:gd name="connsiteX7" fmla="*/ 0 w 945319"/>
              <a:gd name="connsiteY7" fmla="*/ 540249 h 600277"/>
              <a:gd name="connsiteX8" fmla="*/ 0 w 945319"/>
              <a:gd name="connsiteY8" fmla="*/ 60028 h 60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319" h="600277">
                <a:moveTo>
                  <a:pt x="0" y="60028"/>
                </a:moveTo>
                <a:cubicBezTo>
                  <a:pt x="0" y="26875"/>
                  <a:pt x="26875" y="0"/>
                  <a:pt x="60028" y="0"/>
                </a:cubicBezTo>
                <a:lnTo>
                  <a:pt x="885291" y="0"/>
                </a:lnTo>
                <a:cubicBezTo>
                  <a:pt x="918444" y="0"/>
                  <a:pt x="945319" y="26875"/>
                  <a:pt x="945319" y="60028"/>
                </a:cubicBezTo>
                <a:lnTo>
                  <a:pt x="945319" y="540249"/>
                </a:lnTo>
                <a:cubicBezTo>
                  <a:pt x="945319" y="573402"/>
                  <a:pt x="918444" y="600277"/>
                  <a:pt x="885291" y="600277"/>
                </a:cubicBezTo>
                <a:lnTo>
                  <a:pt x="60028" y="600277"/>
                </a:lnTo>
                <a:cubicBezTo>
                  <a:pt x="26875" y="600277"/>
                  <a:pt x="0" y="573402"/>
                  <a:pt x="0" y="540249"/>
                </a:cubicBezTo>
                <a:lnTo>
                  <a:pt x="0" y="60028"/>
                </a:lnTo>
                <a:close/>
              </a:path>
            </a:pathLst>
          </a:custGeom>
          <a:ln w="28575" cmpd="sng">
            <a:solidFill>
              <a:srgbClr val="C0504D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066800">
              <a:lnSpc>
                <a:spcPts val="1800"/>
              </a:lnSpc>
            </a:pPr>
            <a:r>
              <a:rPr lang="en-US" dirty="0" smtClean="0">
                <a:solidFill>
                  <a:srgbClr val="000090"/>
                </a:solidFill>
              </a:rPr>
              <a:t>Andreas</a:t>
            </a:r>
          </a:p>
          <a:p>
            <a:pPr lvl="0" algn="ctr" defTabSz="1066800">
              <a:lnSpc>
                <a:spcPts val="1800"/>
              </a:lnSpc>
            </a:pPr>
            <a:r>
              <a:rPr lang="en-US" kern="1200" dirty="0" smtClean="0">
                <a:solidFill>
                  <a:srgbClr val="000090"/>
                </a:solidFill>
              </a:rPr>
              <a:t>Schwab</a:t>
            </a:r>
            <a:endParaRPr lang="en-US" kern="1200" dirty="0">
              <a:solidFill>
                <a:srgbClr val="000090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185854" y="2695618"/>
            <a:ext cx="1523014" cy="956935"/>
          </a:xfrm>
          <a:custGeom>
            <a:avLst/>
            <a:gdLst>
              <a:gd name="connsiteX0" fmla="*/ 0 w 945319"/>
              <a:gd name="connsiteY0" fmla="*/ 60028 h 600277"/>
              <a:gd name="connsiteX1" fmla="*/ 60028 w 945319"/>
              <a:gd name="connsiteY1" fmla="*/ 0 h 600277"/>
              <a:gd name="connsiteX2" fmla="*/ 885291 w 945319"/>
              <a:gd name="connsiteY2" fmla="*/ 0 h 600277"/>
              <a:gd name="connsiteX3" fmla="*/ 945319 w 945319"/>
              <a:gd name="connsiteY3" fmla="*/ 60028 h 600277"/>
              <a:gd name="connsiteX4" fmla="*/ 945319 w 945319"/>
              <a:gd name="connsiteY4" fmla="*/ 540249 h 600277"/>
              <a:gd name="connsiteX5" fmla="*/ 885291 w 945319"/>
              <a:gd name="connsiteY5" fmla="*/ 600277 h 600277"/>
              <a:gd name="connsiteX6" fmla="*/ 60028 w 945319"/>
              <a:gd name="connsiteY6" fmla="*/ 600277 h 600277"/>
              <a:gd name="connsiteX7" fmla="*/ 0 w 945319"/>
              <a:gd name="connsiteY7" fmla="*/ 540249 h 600277"/>
              <a:gd name="connsiteX8" fmla="*/ 0 w 945319"/>
              <a:gd name="connsiteY8" fmla="*/ 60028 h 60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319" h="600277">
                <a:moveTo>
                  <a:pt x="0" y="60028"/>
                </a:moveTo>
                <a:cubicBezTo>
                  <a:pt x="0" y="26875"/>
                  <a:pt x="26875" y="0"/>
                  <a:pt x="60028" y="0"/>
                </a:cubicBezTo>
                <a:lnTo>
                  <a:pt x="885291" y="0"/>
                </a:lnTo>
                <a:cubicBezTo>
                  <a:pt x="918444" y="0"/>
                  <a:pt x="945319" y="26875"/>
                  <a:pt x="945319" y="60028"/>
                </a:cubicBezTo>
                <a:lnTo>
                  <a:pt x="945319" y="540249"/>
                </a:lnTo>
                <a:cubicBezTo>
                  <a:pt x="945319" y="573402"/>
                  <a:pt x="918444" y="600277"/>
                  <a:pt x="885291" y="600277"/>
                </a:cubicBezTo>
                <a:lnTo>
                  <a:pt x="60028" y="600277"/>
                </a:lnTo>
                <a:cubicBezTo>
                  <a:pt x="26875" y="600277"/>
                  <a:pt x="0" y="573402"/>
                  <a:pt x="0" y="540249"/>
                </a:cubicBezTo>
                <a:lnTo>
                  <a:pt x="0" y="60028"/>
                </a:lnTo>
                <a:close/>
              </a:path>
            </a:pathLst>
          </a:custGeom>
          <a:solidFill>
            <a:schemeClr val="tx1"/>
          </a:solidFill>
          <a:ln w="28575" cmpd="sng">
            <a:solidFill>
              <a:srgbClr val="C0504D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066800">
              <a:lnSpc>
                <a:spcPts val="1800"/>
              </a:lnSpc>
            </a:pPr>
            <a:r>
              <a:rPr lang="en-US" kern="1200" dirty="0" smtClean="0">
                <a:solidFill>
                  <a:srgbClr val="000090"/>
                </a:solidFill>
              </a:rPr>
              <a:t>Josef</a:t>
            </a:r>
          </a:p>
          <a:p>
            <a:pPr lvl="0" algn="ctr" defTabSz="1066800">
              <a:lnSpc>
                <a:spcPts val="1800"/>
              </a:lnSpc>
            </a:pPr>
            <a:r>
              <a:rPr lang="en-US" dirty="0" smtClean="0">
                <a:solidFill>
                  <a:srgbClr val="000090"/>
                </a:solidFill>
              </a:rPr>
              <a:t>Schwab</a:t>
            </a:r>
          </a:p>
          <a:p>
            <a:pPr lvl="0" algn="ctr" defTabSz="1066800">
              <a:lnSpc>
                <a:spcPts val="1800"/>
              </a:lnSpc>
            </a:pPr>
            <a:r>
              <a:rPr lang="en-US" dirty="0" smtClean="0">
                <a:solidFill>
                  <a:srgbClr val="000090"/>
                </a:solidFill>
              </a:rPr>
              <a:t>1865–1940</a:t>
            </a:r>
          </a:p>
        </p:txBody>
      </p:sp>
      <p:sp>
        <p:nvSpPr>
          <p:cNvPr id="52" name="Freeform 51"/>
          <p:cNvSpPr/>
          <p:nvPr/>
        </p:nvSpPr>
        <p:spPr>
          <a:xfrm>
            <a:off x="2496634" y="2695622"/>
            <a:ext cx="1523014" cy="956935"/>
          </a:xfrm>
          <a:custGeom>
            <a:avLst/>
            <a:gdLst>
              <a:gd name="connsiteX0" fmla="*/ 0 w 945319"/>
              <a:gd name="connsiteY0" fmla="*/ 60028 h 600277"/>
              <a:gd name="connsiteX1" fmla="*/ 60028 w 945319"/>
              <a:gd name="connsiteY1" fmla="*/ 0 h 600277"/>
              <a:gd name="connsiteX2" fmla="*/ 885291 w 945319"/>
              <a:gd name="connsiteY2" fmla="*/ 0 h 600277"/>
              <a:gd name="connsiteX3" fmla="*/ 945319 w 945319"/>
              <a:gd name="connsiteY3" fmla="*/ 60028 h 600277"/>
              <a:gd name="connsiteX4" fmla="*/ 945319 w 945319"/>
              <a:gd name="connsiteY4" fmla="*/ 540249 h 600277"/>
              <a:gd name="connsiteX5" fmla="*/ 885291 w 945319"/>
              <a:gd name="connsiteY5" fmla="*/ 600277 h 600277"/>
              <a:gd name="connsiteX6" fmla="*/ 60028 w 945319"/>
              <a:gd name="connsiteY6" fmla="*/ 600277 h 600277"/>
              <a:gd name="connsiteX7" fmla="*/ 0 w 945319"/>
              <a:gd name="connsiteY7" fmla="*/ 540249 h 600277"/>
              <a:gd name="connsiteX8" fmla="*/ 0 w 945319"/>
              <a:gd name="connsiteY8" fmla="*/ 60028 h 60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319" h="600277">
                <a:moveTo>
                  <a:pt x="0" y="60028"/>
                </a:moveTo>
                <a:cubicBezTo>
                  <a:pt x="0" y="26875"/>
                  <a:pt x="26875" y="0"/>
                  <a:pt x="60028" y="0"/>
                </a:cubicBezTo>
                <a:lnTo>
                  <a:pt x="885291" y="0"/>
                </a:lnTo>
                <a:cubicBezTo>
                  <a:pt x="918444" y="0"/>
                  <a:pt x="945319" y="26875"/>
                  <a:pt x="945319" y="60028"/>
                </a:cubicBezTo>
                <a:lnTo>
                  <a:pt x="945319" y="540249"/>
                </a:lnTo>
                <a:cubicBezTo>
                  <a:pt x="945319" y="573402"/>
                  <a:pt x="918444" y="600277"/>
                  <a:pt x="885291" y="600277"/>
                </a:cubicBezTo>
                <a:lnTo>
                  <a:pt x="60028" y="600277"/>
                </a:lnTo>
                <a:cubicBezTo>
                  <a:pt x="26875" y="600277"/>
                  <a:pt x="0" y="573402"/>
                  <a:pt x="0" y="540249"/>
                </a:cubicBezTo>
                <a:lnTo>
                  <a:pt x="0" y="60028"/>
                </a:lnTo>
                <a:close/>
              </a:path>
            </a:pathLst>
          </a:custGeom>
          <a:ln w="28575" cmpd="sng">
            <a:solidFill>
              <a:srgbClr val="C0504D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155700">
              <a:lnSpc>
                <a:spcPts val="1800"/>
              </a:lnSpc>
            </a:pPr>
            <a:r>
              <a:rPr lang="en-US" kern="1200" dirty="0" smtClean="0">
                <a:solidFill>
                  <a:srgbClr val="000090"/>
                </a:solidFill>
              </a:rPr>
              <a:t>Marie</a:t>
            </a:r>
          </a:p>
          <a:p>
            <a:pPr lvl="0" algn="ctr" defTabSz="1155700">
              <a:lnSpc>
                <a:spcPts val="1800"/>
              </a:lnSpc>
            </a:pPr>
            <a:r>
              <a:rPr lang="en-US" dirty="0" err="1" smtClean="0">
                <a:solidFill>
                  <a:srgbClr val="000090"/>
                </a:solidFill>
              </a:rPr>
              <a:t>Köglmayr</a:t>
            </a:r>
            <a:endParaRPr lang="en-US" dirty="0" smtClean="0">
              <a:solidFill>
                <a:srgbClr val="000090"/>
              </a:solidFill>
            </a:endParaRPr>
          </a:p>
          <a:p>
            <a:pPr lvl="0" algn="ctr" defTabSz="1155700">
              <a:lnSpc>
                <a:spcPts val="1800"/>
              </a:lnSpc>
            </a:pPr>
            <a:r>
              <a:rPr lang="en-US" kern="1200" dirty="0" smtClean="0">
                <a:solidFill>
                  <a:srgbClr val="000090"/>
                </a:solidFill>
              </a:rPr>
              <a:t>1864–1990</a:t>
            </a:r>
            <a:endParaRPr lang="en-US" kern="1200" dirty="0">
              <a:solidFill>
                <a:srgbClr val="000090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5974946" y="4090837"/>
            <a:ext cx="1510569" cy="956935"/>
          </a:xfrm>
          <a:custGeom>
            <a:avLst/>
            <a:gdLst>
              <a:gd name="connsiteX0" fmla="*/ 0 w 945319"/>
              <a:gd name="connsiteY0" fmla="*/ 60028 h 600277"/>
              <a:gd name="connsiteX1" fmla="*/ 60028 w 945319"/>
              <a:gd name="connsiteY1" fmla="*/ 0 h 600277"/>
              <a:gd name="connsiteX2" fmla="*/ 885291 w 945319"/>
              <a:gd name="connsiteY2" fmla="*/ 0 h 600277"/>
              <a:gd name="connsiteX3" fmla="*/ 945319 w 945319"/>
              <a:gd name="connsiteY3" fmla="*/ 60028 h 600277"/>
              <a:gd name="connsiteX4" fmla="*/ 945319 w 945319"/>
              <a:gd name="connsiteY4" fmla="*/ 540249 h 600277"/>
              <a:gd name="connsiteX5" fmla="*/ 885291 w 945319"/>
              <a:gd name="connsiteY5" fmla="*/ 600277 h 600277"/>
              <a:gd name="connsiteX6" fmla="*/ 60028 w 945319"/>
              <a:gd name="connsiteY6" fmla="*/ 600277 h 600277"/>
              <a:gd name="connsiteX7" fmla="*/ 0 w 945319"/>
              <a:gd name="connsiteY7" fmla="*/ 540249 h 600277"/>
              <a:gd name="connsiteX8" fmla="*/ 0 w 945319"/>
              <a:gd name="connsiteY8" fmla="*/ 60028 h 60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319" h="600277">
                <a:moveTo>
                  <a:pt x="0" y="60028"/>
                </a:moveTo>
                <a:cubicBezTo>
                  <a:pt x="0" y="26875"/>
                  <a:pt x="26875" y="0"/>
                  <a:pt x="60028" y="0"/>
                </a:cubicBezTo>
                <a:lnTo>
                  <a:pt x="885291" y="0"/>
                </a:lnTo>
                <a:cubicBezTo>
                  <a:pt x="918444" y="0"/>
                  <a:pt x="945319" y="26875"/>
                  <a:pt x="945319" y="60028"/>
                </a:cubicBezTo>
                <a:lnTo>
                  <a:pt x="945319" y="540249"/>
                </a:lnTo>
                <a:cubicBezTo>
                  <a:pt x="945319" y="573402"/>
                  <a:pt x="918444" y="600277"/>
                  <a:pt x="885291" y="600277"/>
                </a:cubicBezTo>
                <a:lnTo>
                  <a:pt x="60028" y="600277"/>
                </a:lnTo>
                <a:cubicBezTo>
                  <a:pt x="26875" y="600277"/>
                  <a:pt x="0" y="573402"/>
                  <a:pt x="0" y="540249"/>
                </a:cubicBezTo>
                <a:lnTo>
                  <a:pt x="0" y="60028"/>
                </a:lnTo>
                <a:close/>
              </a:path>
            </a:pathLst>
          </a:custGeom>
          <a:ln w="28575" cmpd="sng">
            <a:solidFill>
              <a:srgbClr val="C0504D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066800">
              <a:lnSpc>
                <a:spcPts val="1800"/>
              </a:lnSpc>
            </a:pPr>
            <a:r>
              <a:rPr lang="en-US" kern="1200" dirty="0" err="1" smtClean="0">
                <a:solidFill>
                  <a:srgbClr val="000090"/>
                </a:solidFill>
              </a:rPr>
              <a:t>Elly</a:t>
            </a:r>
            <a:endParaRPr lang="en-US" kern="1200" dirty="0" smtClean="0">
              <a:solidFill>
                <a:srgbClr val="000090"/>
              </a:solidFill>
            </a:endParaRPr>
          </a:p>
          <a:p>
            <a:pPr lvl="0" algn="ctr" defTabSz="1066800">
              <a:lnSpc>
                <a:spcPts val="1800"/>
              </a:lnSpc>
            </a:pPr>
            <a:r>
              <a:rPr lang="en-US" dirty="0" err="1" smtClean="0">
                <a:solidFill>
                  <a:srgbClr val="000090"/>
                </a:solidFill>
              </a:rPr>
              <a:t>Agallidis</a:t>
            </a:r>
            <a:endParaRPr lang="en-US" dirty="0" smtClean="0">
              <a:solidFill>
                <a:srgbClr val="000090"/>
              </a:solidFill>
            </a:endParaRPr>
          </a:p>
          <a:p>
            <a:pPr lvl="0" algn="ctr" defTabSz="1066800">
              <a:lnSpc>
                <a:spcPts val="1800"/>
              </a:lnSpc>
            </a:pPr>
            <a:r>
              <a:rPr lang="en-US" kern="1200" dirty="0" smtClean="0">
                <a:solidFill>
                  <a:srgbClr val="000090"/>
                </a:solidFill>
              </a:rPr>
              <a:t>1914–2006</a:t>
            </a:r>
            <a:endParaRPr lang="en-US" kern="1200" dirty="0">
              <a:solidFill>
                <a:srgbClr val="000090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4807414" y="2695621"/>
            <a:ext cx="1523014" cy="956935"/>
          </a:xfrm>
          <a:custGeom>
            <a:avLst/>
            <a:gdLst>
              <a:gd name="connsiteX0" fmla="*/ 0 w 945319"/>
              <a:gd name="connsiteY0" fmla="*/ 60028 h 600277"/>
              <a:gd name="connsiteX1" fmla="*/ 60028 w 945319"/>
              <a:gd name="connsiteY1" fmla="*/ 0 h 600277"/>
              <a:gd name="connsiteX2" fmla="*/ 885291 w 945319"/>
              <a:gd name="connsiteY2" fmla="*/ 0 h 600277"/>
              <a:gd name="connsiteX3" fmla="*/ 945319 w 945319"/>
              <a:gd name="connsiteY3" fmla="*/ 60028 h 600277"/>
              <a:gd name="connsiteX4" fmla="*/ 945319 w 945319"/>
              <a:gd name="connsiteY4" fmla="*/ 540249 h 600277"/>
              <a:gd name="connsiteX5" fmla="*/ 885291 w 945319"/>
              <a:gd name="connsiteY5" fmla="*/ 600277 h 600277"/>
              <a:gd name="connsiteX6" fmla="*/ 60028 w 945319"/>
              <a:gd name="connsiteY6" fmla="*/ 600277 h 600277"/>
              <a:gd name="connsiteX7" fmla="*/ 0 w 945319"/>
              <a:gd name="connsiteY7" fmla="*/ 540249 h 600277"/>
              <a:gd name="connsiteX8" fmla="*/ 0 w 945319"/>
              <a:gd name="connsiteY8" fmla="*/ 60028 h 60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319" h="600277">
                <a:moveTo>
                  <a:pt x="0" y="60028"/>
                </a:moveTo>
                <a:cubicBezTo>
                  <a:pt x="0" y="26875"/>
                  <a:pt x="26875" y="0"/>
                  <a:pt x="60028" y="0"/>
                </a:cubicBezTo>
                <a:lnTo>
                  <a:pt x="885291" y="0"/>
                </a:lnTo>
                <a:cubicBezTo>
                  <a:pt x="918444" y="0"/>
                  <a:pt x="945319" y="26875"/>
                  <a:pt x="945319" y="60028"/>
                </a:cubicBezTo>
                <a:lnTo>
                  <a:pt x="945319" y="540249"/>
                </a:lnTo>
                <a:cubicBezTo>
                  <a:pt x="945319" y="573402"/>
                  <a:pt x="918444" y="600277"/>
                  <a:pt x="885291" y="600277"/>
                </a:cubicBezTo>
                <a:lnTo>
                  <a:pt x="60028" y="600277"/>
                </a:lnTo>
                <a:cubicBezTo>
                  <a:pt x="26875" y="600277"/>
                  <a:pt x="0" y="573402"/>
                  <a:pt x="0" y="540249"/>
                </a:cubicBezTo>
                <a:lnTo>
                  <a:pt x="0" y="60028"/>
                </a:lnTo>
                <a:close/>
              </a:path>
            </a:pathLst>
          </a:custGeom>
          <a:ln w="28575" cmpd="sng">
            <a:solidFill>
              <a:srgbClr val="C0504D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066800">
              <a:lnSpc>
                <a:spcPts val="1800"/>
              </a:lnSpc>
            </a:pPr>
            <a:r>
              <a:rPr lang="en-US" kern="1200" dirty="0" err="1" smtClean="0">
                <a:solidFill>
                  <a:srgbClr val="000090"/>
                </a:solidFill>
              </a:rPr>
              <a:t>Ioannis</a:t>
            </a:r>
            <a:endParaRPr lang="en-US" kern="1200" dirty="0" smtClean="0">
              <a:solidFill>
                <a:srgbClr val="000090"/>
              </a:solidFill>
            </a:endParaRPr>
          </a:p>
          <a:p>
            <a:pPr lvl="0" algn="ctr" defTabSz="1066800">
              <a:lnSpc>
                <a:spcPts val="1800"/>
              </a:lnSpc>
            </a:pPr>
            <a:r>
              <a:rPr lang="en-US" dirty="0" err="1" smtClean="0">
                <a:solidFill>
                  <a:srgbClr val="000090"/>
                </a:solidFill>
              </a:rPr>
              <a:t>Agallidis</a:t>
            </a:r>
            <a:endParaRPr lang="en-US" dirty="0" smtClean="0">
              <a:solidFill>
                <a:srgbClr val="000090"/>
              </a:solidFill>
            </a:endParaRPr>
          </a:p>
          <a:p>
            <a:pPr lvl="0" algn="ctr" defTabSz="1066800">
              <a:lnSpc>
                <a:spcPts val="1800"/>
              </a:lnSpc>
            </a:pPr>
            <a:r>
              <a:rPr lang="en-US" kern="1200" dirty="0" smtClean="0">
                <a:solidFill>
                  <a:srgbClr val="000090"/>
                </a:solidFill>
              </a:rPr>
              <a:t>1880–1966</a:t>
            </a:r>
            <a:endParaRPr lang="en-US" kern="1200" dirty="0">
              <a:solidFill>
                <a:srgbClr val="000090"/>
              </a:solidFill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7177334" y="2695616"/>
            <a:ext cx="1404733" cy="956935"/>
          </a:xfrm>
          <a:custGeom>
            <a:avLst/>
            <a:gdLst>
              <a:gd name="connsiteX0" fmla="*/ 0 w 945319"/>
              <a:gd name="connsiteY0" fmla="*/ 60028 h 600277"/>
              <a:gd name="connsiteX1" fmla="*/ 60028 w 945319"/>
              <a:gd name="connsiteY1" fmla="*/ 0 h 600277"/>
              <a:gd name="connsiteX2" fmla="*/ 885291 w 945319"/>
              <a:gd name="connsiteY2" fmla="*/ 0 h 600277"/>
              <a:gd name="connsiteX3" fmla="*/ 945319 w 945319"/>
              <a:gd name="connsiteY3" fmla="*/ 60028 h 600277"/>
              <a:gd name="connsiteX4" fmla="*/ 945319 w 945319"/>
              <a:gd name="connsiteY4" fmla="*/ 540249 h 600277"/>
              <a:gd name="connsiteX5" fmla="*/ 885291 w 945319"/>
              <a:gd name="connsiteY5" fmla="*/ 600277 h 600277"/>
              <a:gd name="connsiteX6" fmla="*/ 60028 w 945319"/>
              <a:gd name="connsiteY6" fmla="*/ 600277 h 600277"/>
              <a:gd name="connsiteX7" fmla="*/ 0 w 945319"/>
              <a:gd name="connsiteY7" fmla="*/ 540249 h 600277"/>
              <a:gd name="connsiteX8" fmla="*/ 0 w 945319"/>
              <a:gd name="connsiteY8" fmla="*/ 60028 h 60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319" h="600277">
                <a:moveTo>
                  <a:pt x="0" y="60028"/>
                </a:moveTo>
                <a:cubicBezTo>
                  <a:pt x="0" y="26875"/>
                  <a:pt x="26875" y="0"/>
                  <a:pt x="60028" y="0"/>
                </a:cubicBezTo>
                <a:lnTo>
                  <a:pt x="885291" y="0"/>
                </a:lnTo>
                <a:cubicBezTo>
                  <a:pt x="918444" y="0"/>
                  <a:pt x="945319" y="26875"/>
                  <a:pt x="945319" y="60028"/>
                </a:cubicBezTo>
                <a:lnTo>
                  <a:pt x="945319" y="540249"/>
                </a:lnTo>
                <a:cubicBezTo>
                  <a:pt x="945319" y="573402"/>
                  <a:pt x="918444" y="600277"/>
                  <a:pt x="885291" y="600277"/>
                </a:cubicBezTo>
                <a:lnTo>
                  <a:pt x="60028" y="600277"/>
                </a:lnTo>
                <a:cubicBezTo>
                  <a:pt x="26875" y="600277"/>
                  <a:pt x="0" y="573402"/>
                  <a:pt x="0" y="540249"/>
                </a:cubicBezTo>
                <a:lnTo>
                  <a:pt x="0" y="60028"/>
                </a:lnTo>
                <a:close/>
              </a:path>
            </a:pathLst>
          </a:custGeom>
          <a:ln w="28575" cmpd="sng">
            <a:solidFill>
              <a:srgbClr val="C0504D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155700">
              <a:lnSpc>
                <a:spcPts val="1800"/>
              </a:lnSpc>
            </a:pPr>
            <a:r>
              <a:rPr lang="en-US" dirty="0" smtClean="0">
                <a:solidFill>
                  <a:srgbClr val="000090"/>
                </a:solidFill>
              </a:rPr>
              <a:t>E</a:t>
            </a:r>
            <a:r>
              <a:rPr lang="en-US" kern="1200" dirty="0" smtClean="0">
                <a:solidFill>
                  <a:srgbClr val="000090"/>
                </a:solidFill>
              </a:rPr>
              <a:t>dith</a:t>
            </a:r>
          </a:p>
          <a:p>
            <a:pPr lvl="0" algn="ctr" defTabSz="1155700">
              <a:lnSpc>
                <a:spcPts val="1800"/>
              </a:lnSpc>
            </a:pPr>
            <a:r>
              <a:rPr lang="en-US" dirty="0" err="1" smtClean="0">
                <a:solidFill>
                  <a:srgbClr val="000090"/>
                </a:solidFill>
              </a:rPr>
              <a:t>Zannos</a:t>
            </a:r>
            <a:endParaRPr lang="en-US" dirty="0" smtClean="0">
              <a:solidFill>
                <a:srgbClr val="000090"/>
              </a:solidFill>
            </a:endParaRPr>
          </a:p>
          <a:p>
            <a:pPr lvl="0" algn="ctr" defTabSz="1155700">
              <a:lnSpc>
                <a:spcPts val="1800"/>
              </a:lnSpc>
            </a:pPr>
            <a:r>
              <a:rPr lang="en-US" dirty="0" smtClean="0">
                <a:solidFill>
                  <a:srgbClr val="000090"/>
                </a:solidFill>
              </a:rPr>
              <a:t>1887-1977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4704" y="152654"/>
            <a:ext cx="2097749" cy="2432626"/>
            <a:chOff x="197694" y="152654"/>
            <a:chExt cx="2097749" cy="2432626"/>
          </a:xfrm>
        </p:grpSpPr>
        <p:sp>
          <p:nvSpPr>
            <p:cNvPr id="37" name="Freeform 36"/>
            <p:cNvSpPr/>
            <p:nvPr/>
          </p:nvSpPr>
          <p:spPr>
            <a:xfrm flipV="1">
              <a:off x="1053312" y="2146999"/>
              <a:ext cx="577694" cy="438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7356"/>
                  </a:lnTo>
                  <a:lnTo>
                    <a:pt x="577694" y="187356"/>
                  </a:lnTo>
                  <a:lnTo>
                    <a:pt x="577694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 37"/>
            <p:cNvSpPr/>
            <p:nvPr/>
          </p:nvSpPr>
          <p:spPr>
            <a:xfrm flipV="1">
              <a:off x="475617" y="2146999"/>
              <a:ext cx="577694" cy="438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77694" y="0"/>
                  </a:moveTo>
                  <a:lnTo>
                    <a:pt x="577694" y="187356"/>
                  </a:lnTo>
                  <a:lnTo>
                    <a:pt x="0" y="187356"/>
                  </a:lnTo>
                  <a:lnTo>
                    <a:pt x="0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Freeform 47"/>
            <p:cNvSpPr/>
            <p:nvPr/>
          </p:nvSpPr>
          <p:spPr>
            <a:xfrm>
              <a:off x="197694" y="1300402"/>
              <a:ext cx="945319" cy="956935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solidFill>
              <a:srgbClr val="FFFF00">
                <a:alpha val="90000"/>
              </a:srgbClr>
            </a:solidFill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Bernhard Schwab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smtClean="0">
                  <a:solidFill>
                    <a:srgbClr val="000090"/>
                  </a:solidFill>
                </a:rPr>
                <a:t>1835–1887</a:t>
              </a:r>
              <a:endParaRPr lang="en-US" sz="1400" kern="1200" dirty="0">
                <a:solidFill>
                  <a:srgbClr val="000090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1350124" y="1300402"/>
              <a:ext cx="945319" cy="956935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solidFill>
              <a:srgbClr val="FFFF00">
                <a:alpha val="90000"/>
              </a:srgbClr>
            </a:solidFill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dirty="0">
                  <a:solidFill>
                    <a:srgbClr val="000090"/>
                  </a:solidFill>
                </a:rPr>
                <a:t>Justine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smtClean="0">
                  <a:solidFill>
                    <a:srgbClr val="000090"/>
                  </a:solidFill>
                </a:rPr>
                <a:t>Rosenfeld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smtClean="0">
                  <a:solidFill>
                    <a:srgbClr val="000090"/>
                  </a:solidFill>
                </a:rPr>
                <a:t>1843–1870</a:t>
              </a: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472809" y="152654"/>
              <a:ext cx="1338298" cy="909242"/>
              <a:chOff x="472809" y="152654"/>
              <a:chExt cx="1338298" cy="909242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679674" y="152654"/>
                <a:ext cx="10598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German Jewish</a:t>
                </a:r>
                <a:endParaRPr lang="en-US" i="1" dirty="0"/>
              </a:p>
            </p:txBody>
          </p:sp>
          <p:sp>
            <p:nvSpPr>
              <p:cNvPr id="78" name="Left Brace 77"/>
              <p:cNvSpPr/>
              <p:nvPr/>
            </p:nvSpPr>
            <p:spPr>
              <a:xfrm rot="5400000">
                <a:off x="1022701" y="273490"/>
                <a:ext cx="238514" cy="1338298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399564" y="170968"/>
            <a:ext cx="2100709" cy="2414312"/>
            <a:chOff x="2502554" y="170968"/>
            <a:chExt cx="2100709" cy="2414312"/>
          </a:xfrm>
        </p:grpSpPr>
        <p:sp>
          <p:nvSpPr>
            <p:cNvPr id="34" name="Freeform 33"/>
            <p:cNvSpPr/>
            <p:nvPr/>
          </p:nvSpPr>
          <p:spPr>
            <a:xfrm flipV="1">
              <a:off x="3364092" y="2146999"/>
              <a:ext cx="577694" cy="438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7356"/>
                  </a:lnTo>
                  <a:lnTo>
                    <a:pt x="577694" y="187356"/>
                  </a:lnTo>
                  <a:lnTo>
                    <a:pt x="577694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 34"/>
            <p:cNvSpPr/>
            <p:nvPr/>
          </p:nvSpPr>
          <p:spPr>
            <a:xfrm flipV="1">
              <a:off x="2786397" y="2146999"/>
              <a:ext cx="577694" cy="438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77694" y="0"/>
                  </a:moveTo>
                  <a:lnTo>
                    <a:pt x="577694" y="187356"/>
                  </a:lnTo>
                  <a:lnTo>
                    <a:pt x="0" y="187356"/>
                  </a:lnTo>
                  <a:lnTo>
                    <a:pt x="0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Freeform 53"/>
            <p:cNvSpPr/>
            <p:nvPr/>
          </p:nvSpPr>
          <p:spPr>
            <a:xfrm>
              <a:off x="2502554" y="1300402"/>
              <a:ext cx="945319" cy="956935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solidFill>
              <a:srgbClr val="CCFFCC">
                <a:alpha val="90000"/>
              </a:srgbClr>
            </a:solidFill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Karl </a:t>
              </a:r>
              <a:r>
                <a:rPr lang="en-US" sz="1400" kern="1200" dirty="0" err="1" smtClean="0">
                  <a:solidFill>
                    <a:srgbClr val="000090"/>
                  </a:solidFill>
                </a:rPr>
                <a:t>Köglmayr</a:t>
              </a:r>
              <a:r>
                <a:rPr lang="en-US" sz="1400" kern="1200" dirty="0" smtClean="0">
                  <a:solidFill>
                    <a:srgbClr val="000090"/>
                  </a:solidFill>
                </a:rPr>
                <a:t> 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smtClean="0">
                  <a:solidFill>
                    <a:srgbClr val="000090"/>
                  </a:solidFill>
                </a:rPr>
                <a:t>1835–1887</a:t>
              </a:r>
              <a:endParaRPr lang="en-US" sz="1400" kern="1200" dirty="0">
                <a:solidFill>
                  <a:srgbClr val="000090"/>
                </a:solidFill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3657944" y="1300402"/>
              <a:ext cx="945319" cy="956935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solidFill>
              <a:srgbClr val="CCFFCC">
                <a:alpha val="90000"/>
              </a:srgbClr>
            </a:solidFill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Ursula </a:t>
              </a:r>
              <a:r>
                <a:rPr lang="en-US" sz="1400" kern="1200" dirty="0" err="1" smtClean="0">
                  <a:solidFill>
                    <a:srgbClr val="000090"/>
                  </a:solidFill>
                </a:rPr>
                <a:t>Selbertinger</a:t>
              </a:r>
              <a:endParaRPr lang="en-US" sz="1400" kern="1200" dirty="0" smtClean="0">
                <a:solidFill>
                  <a:srgbClr val="000090"/>
                </a:solidFill>
              </a:endParaRP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smtClean="0">
                  <a:solidFill>
                    <a:srgbClr val="000090"/>
                  </a:solidFill>
                </a:rPr>
                <a:t>1835–1890</a:t>
              </a:r>
              <a:endParaRPr lang="en-US" sz="1400" kern="1200" dirty="0">
                <a:solidFill>
                  <a:srgbClr val="000090"/>
                </a:solidFill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2939688" y="170968"/>
              <a:ext cx="1352416" cy="890926"/>
              <a:chOff x="2939688" y="170968"/>
              <a:chExt cx="1352416" cy="890926"/>
            </a:xfrm>
          </p:grpSpPr>
          <p:sp>
            <p:nvSpPr>
              <p:cNvPr id="74" name="TextBox 73"/>
              <p:cNvSpPr txBox="1"/>
              <p:nvPr/>
            </p:nvSpPr>
            <p:spPr>
              <a:xfrm>
                <a:off x="2939688" y="170968"/>
                <a:ext cx="12630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German Catholic</a:t>
                </a:r>
                <a:endParaRPr lang="en-US" i="1" dirty="0"/>
              </a:p>
            </p:txBody>
          </p:sp>
          <p:sp>
            <p:nvSpPr>
              <p:cNvPr id="80" name="Left Brace 79"/>
              <p:cNvSpPr/>
              <p:nvPr/>
            </p:nvSpPr>
            <p:spPr>
              <a:xfrm rot="5400000">
                <a:off x="3495696" y="265486"/>
                <a:ext cx="254518" cy="1338298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702378" y="170968"/>
            <a:ext cx="3180283" cy="2414312"/>
            <a:chOff x="4805368" y="170968"/>
            <a:chExt cx="3180283" cy="2414312"/>
          </a:xfrm>
        </p:grpSpPr>
        <p:sp>
          <p:nvSpPr>
            <p:cNvPr id="28" name="Freeform 27"/>
            <p:cNvSpPr/>
            <p:nvPr/>
          </p:nvSpPr>
          <p:spPr>
            <a:xfrm flipV="1">
              <a:off x="7407957" y="2146999"/>
              <a:ext cx="577694" cy="438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77694" y="0"/>
                  </a:moveTo>
                  <a:lnTo>
                    <a:pt x="577694" y="187356"/>
                  </a:lnTo>
                  <a:lnTo>
                    <a:pt x="0" y="187356"/>
                  </a:lnTo>
                  <a:lnTo>
                    <a:pt x="0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 29"/>
            <p:cNvSpPr/>
            <p:nvPr/>
          </p:nvSpPr>
          <p:spPr>
            <a:xfrm flipV="1">
              <a:off x="5674872" y="2146999"/>
              <a:ext cx="577694" cy="438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7356"/>
                  </a:lnTo>
                  <a:lnTo>
                    <a:pt x="577694" y="187356"/>
                  </a:lnTo>
                  <a:lnTo>
                    <a:pt x="577694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 flipV="1">
              <a:off x="5097177" y="2146999"/>
              <a:ext cx="577694" cy="438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77694" y="0"/>
                  </a:moveTo>
                  <a:lnTo>
                    <a:pt x="577694" y="187356"/>
                  </a:lnTo>
                  <a:lnTo>
                    <a:pt x="0" y="187356"/>
                  </a:lnTo>
                  <a:lnTo>
                    <a:pt x="0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Freeform 61"/>
            <p:cNvSpPr/>
            <p:nvPr/>
          </p:nvSpPr>
          <p:spPr>
            <a:xfrm>
              <a:off x="4805368" y="1300402"/>
              <a:ext cx="945319" cy="956935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90000"/>
              </a:schemeClr>
            </a:solidFill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Demos-</a:t>
              </a:r>
              <a:r>
                <a:rPr lang="en-US" sz="1400" kern="1200" dirty="0" err="1" smtClean="0">
                  <a:solidFill>
                    <a:srgbClr val="000090"/>
                  </a:solidFill>
                </a:rPr>
                <a:t>thenes</a:t>
              </a:r>
              <a:r>
                <a:rPr lang="en-US" sz="1400" kern="1200" dirty="0" smtClean="0">
                  <a:solidFill>
                    <a:srgbClr val="000090"/>
                  </a:solidFill>
                </a:rPr>
                <a:t> </a:t>
              </a:r>
              <a:r>
                <a:rPr lang="en-US" sz="1400" kern="1200" dirty="0" err="1" smtClean="0">
                  <a:solidFill>
                    <a:srgbClr val="000090"/>
                  </a:solidFill>
                </a:rPr>
                <a:t>Agallidis</a:t>
              </a:r>
              <a:endParaRPr lang="en-US" sz="1400" kern="1200" dirty="0" smtClean="0">
                <a:solidFill>
                  <a:srgbClr val="000090"/>
                </a:solidFill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5960758" y="1300400"/>
              <a:ext cx="945319" cy="956935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90000"/>
              </a:schemeClr>
            </a:solidFill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err="1" smtClean="0">
                  <a:solidFill>
                    <a:srgbClr val="000090"/>
                  </a:solidFill>
                </a:rPr>
                <a:t>Kleopatra</a:t>
              </a:r>
              <a:endParaRPr lang="en-US" sz="1400" kern="1200" dirty="0" smtClean="0">
                <a:solidFill>
                  <a:srgbClr val="000090"/>
                </a:solidFill>
              </a:endParaRP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err="1" smtClean="0">
                  <a:solidFill>
                    <a:srgbClr val="000090"/>
                  </a:solidFill>
                </a:rPr>
                <a:t>Panayoto-poulou</a:t>
              </a:r>
              <a:endParaRPr lang="en-US" sz="1400" kern="1200" dirty="0">
                <a:solidFill>
                  <a:srgbClr val="000090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7037372" y="1300402"/>
              <a:ext cx="945319" cy="956935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90000"/>
              </a:schemeClr>
            </a:solidFill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err="1" smtClean="0">
                  <a:solidFill>
                    <a:srgbClr val="000090"/>
                  </a:solidFill>
                </a:rPr>
                <a:t>Aristoboulos</a:t>
              </a:r>
              <a:r>
                <a:rPr lang="en-US" sz="1400" kern="1200" dirty="0" smtClean="0">
                  <a:solidFill>
                    <a:srgbClr val="000090"/>
                  </a:solidFill>
                </a:rPr>
                <a:t> 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err="1" smtClean="0">
                  <a:solidFill>
                    <a:srgbClr val="000090"/>
                  </a:solidFill>
                </a:rPr>
                <a:t>Zannos</a:t>
              </a:r>
              <a:endParaRPr lang="en-US" sz="1400" dirty="0" smtClean="0">
                <a:solidFill>
                  <a:srgbClr val="000090"/>
                </a:solidFill>
              </a:endParaRP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1856–1943</a:t>
              </a:r>
              <a:endParaRPr lang="en-US" sz="1400" kern="1200" dirty="0">
                <a:solidFill>
                  <a:srgbClr val="000090"/>
                </a:solidFill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5281139" y="170968"/>
              <a:ext cx="2304558" cy="890924"/>
              <a:chOff x="5281139" y="170968"/>
              <a:chExt cx="2304558" cy="890924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5764256" y="170968"/>
                <a:ext cx="12731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Greek Orthodox</a:t>
                </a:r>
                <a:endParaRPr lang="en-US" i="1" dirty="0"/>
              </a:p>
            </p:txBody>
          </p:sp>
          <p:sp>
            <p:nvSpPr>
              <p:cNvPr id="81" name="Left Brace 80"/>
              <p:cNvSpPr/>
              <p:nvPr/>
            </p:nvSpPr>
            <p:spPr>
              <a:xfrm rot="5400000">
                <a:off x="6314164" y="-209641"/>
                <a:ext cx="238508" cy="2304558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7882662" y="136648"/>
            <a:ext cx="1231966" cy="2448632"/>
            <a:chOff x="7985652" y="136648"/>
            <a:chExt cx="1231966" cy="2448632"/>
          </a:xfrm>
        </p:grpSpPr>
        <p:sp>
          <p:nvSpPr>
            <p:cNvPr id="27" name="Freeform 26"/>
            <p:cNvSpPr/>
            <p:nvPr/>
          </p:nvSpPr>
          <p:spPr>
            <a:xfrm flipV="1">
              <a:off x="7985652" y="2146999"/>
              <a:ext cx="577694" cy="438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7356"/>
                  </a:lnTo>
                  <a:lnTo>
                    <a:pt x="577694" y="187356"/>
                  </a:lnTo>
                  <a:lnTo>
                    <a:pt x="577694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0" name="Freeform 69"/>
            <p:cNvSpPr/>
            <p:nvPr/>
          </p:nvSpPr>
          <p:spPr>
            <a:xfrm>
              <a:off x="8192761" y="1300405"/>
              <a:ext cx="945319" cy="956935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90000"/>
              </a:schemeClr>
            </a:solidFill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Alice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smtClean="0">
                  <a:solidFill>
                    <a:srgbClr val="000090"/>
                  </a:solidFill>
                </a:rPr>
                <a:t>Roche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1865–1907</a:t>
              </a:r>
              <a:endParaRPr lang="en-US" sz="1400" kern="1200" dirty="0">
                <a:solidFill>
                  <a:srgbClr val="000090"/>
                </a:solidFill>
              </a:endParaRP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7985652" y="136648"/>
              <a:ext cx="1231966" cy="925248"/>
              <a:chOff x="7985652" y="136648"/>
              <a:chExt cx="1231966" cy="925248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7985652" y="136648"/>
                <a:ext cx="123196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French Protestant</a:t>
                </a:r>
                <a:endParaRPr lang="en-US" i="1" dirty="0"/>
              </a:p>
            </p:txBody>
          </p:sp>
          <p:cxnSp>
            <p:nvCxnSpPr>
              <p:cNvPr id="83" name="Straight Connector 82"/>
              <p:cNvCxnSpPr/>
              <p:nvPr/>
            </p:nvCxnSpPr>
            <p:spPr>
              <a:xfrm flipH="1">
                <a:off x="8563346" y="782979"/>
                <a:ext cx="1" cy="27891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4179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ckhaus'_Konversations-Lexikon_(1892)_(14594513829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0872" y="-16371283"/>
            <a:ext cx="16737599" cy="255078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1" y="115888"/>
            <a:ext cx="2416174" cy="773112"/>
          </a:xfrm>
          <a:solidFill>
            <a:srgbClr val="1F497D"/>
          </a:solidFill>
        </p:spPr>
        <p:txBody>
          <a:bodyPr/>
          <a:lstStyle/>
          <a:p>
            <a:pPr rtl="0" eaLnBrk="1" latinLnBrk="0" hangingPunct="1"/>
            <a:r>
              <a:rPr lang="en-US" sz="1800" kern="1200" dirty="0" smtClean="0">
                <a:solidFill>
                  <a:srgbClr val="FFFFFF"/>
                </a:solidFill>
                <a:effectLst/>
                <a:latin typeface="Calibri"/>
                <a:ea typeface="+mn-ea"/>
                <a:cs typeface="+mn-cs"/>
              </a:rPr>
              <a:t>Southern Germany</a:t>
            </a:r>
            <a:endParaRPr lang="en-US" dirty="0" smtClean="0">
              <a:effectLst/>
            </a:endParaRPr>
          </a:p>
          <a:p>
            <a:pPr rtl="0" eaLnBrk="1" latinLnBrk="0" hangingPunct="1"/>
            <a:r>
              <a:rPr lang="en-US" sz="1800" kern="1200" dirty="0" smtClean="0">
                <a:solidFill>
                  <a:srgbClr val="FFFFFF"/>
                </a:solidFill>
                <a:effectLst/>
                <a:latin typeface="Calibri"/>
                <a:ea typeface="+mn-ea"/>
                <a:cs typeface="+mn-cs"/>
              </a:rPr>
              <a:t>1768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8442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WÜRZBURG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1119 Establishment of a Jewish </a:t>
            </a:r>
            <a:r>
              <a:rPr lang="en-US" dirty="0"/>
              <a:t>community in Würzburg</a:t>
            </a:r>
          </a:p>
          <a:p>
            <a:r>
              <a:rPr lang="en-US" dirty="0"/>
              <a:t>1298 </a:t>
            </a:r>
            <a:r>
              <a:rPr lang="en-US" dirty="0" err="1"/>
              <a:t>Rintfleisch</a:t>
            </a:r>
            <a:r>
              <a:rPr lang="en-US" dirty="0"/>
              <a:t> uprising </a:t>
            </a:r>
            <a:r>
              <a:rPr lang="en-US" dirty="0" smtClean="0"/>
              <a:t>pogrom.  </a:t>
            </a:r>
            <a:r>
              <a:rPr lang="en-US" dirty="0"/>
              <a:t>need for protecting the </a:t>
            </a:r>
            <a:r>
              <a:rPr lang="en-US" dirty="0" smtClean="0"/>
              <a:t>Jews</a:t>
            </a:r>
          </a:p>
          <a:p>
            <a:r>
              <a:rPr lang="en-US" dirty="0" smtClean="0"/>
              <a:t>1562 Eviction </a:t>
            </a:r>
            <a:r>
              <a:rPr lang="en-US" dirty="0"/>
              <a:t>of Jews from the city of </a:t>
            </a:r>
            <a:r>
              <a:rPr lang="en-US" dirty="0" smtClean="0"/>
              <a:t>Würzburg</a:t>
            </a:r>
          </a:p>
          <a:p>
            <a:r>
              <a:rPr lang="en-US" dirty="0" smtClean="0"/>
              <a:t>1802 </a:t>
            </a:r>
            <a:r>
              <a:rPr lang="en-US" dirty="0"/>
              <a:t>Würzburg is incorporated into Bavaria</a:t>
            </a:r>
          </a:p>
          <a:p>
            <a:r>
              <a:rPr lang="en-US" dirty="0"/>
              <a:t>1805 Würzburg becomes an Electorate, transformed 1906 into a Grand-Duchy</a:t>
            </a:r>
          </a:p>
          <a:p>
            <a:r>
              <a:rPr lang="en-US" dirty="0"/>
              <a:t>1806 Bavaria becomes a Kingdom (without Franconia)</a:t>
            </a:r>
          </a:p>
          <a:p>
            <a:r>
              <a:rPr lang="en-US" dirty="0"/>
              <a:t>1813 </a:t>
            </a:r>
            <a:r>
              <a:rPr lang="en-US" dirty="0" err="1"/>
              <a:t>Matrikel</a:t>
            </a:r>
            <a:r>
              <a:rPr lang="en-US" dirty="0"/>
              <a:t> in Bavaria (without Franconia)</a:t>
            </a:r>
          </a:p>
          <a:p>
            <a:r>
              <a:rPr lang="en-US" dirty="0"/>
              <a:t>1814 Würzburg is </a:t>
            </a:r>
            <a:r>
              <a:rPr lang="en-US" dirty="0" smtClean="0"/>
              <a:t>again incorporated </a:t>
            </a:r>
            <a:r>
              <a:rPr lang="en-US" dirty="0"/>
              <a:t>into Bavaria</a:t>
            </a:r>
          </a:p>
          <a:p>
            <a:r>
              <a:rPr lang="en-US" dirty="0" smtClean="0"/>
              <a:t>1816 The Bavarian Law of </a:t>
            </a:r>
            <a:r>
              <a:rPr lang="en-US" dirty="0"/>
              <a:t>1813 </a:t>
            </a:r>
            <a:r>
              <a:rPr lang="en-US" dirty="0" smtClean="0"/>
              <a:t>applies to Würzburg. Establishment of the </a:t>
            </a:r>
            <a:r>
              <a:rPr lang="en-US" dirty="0" err="1" smtClean="0"/>
              <a:t>Matrikel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1819-1822 </a:t>
            </a:r>
            <a:r>
              <a:rPr lang="en-US" dirty="0" err="1"/>
              <a:t>Hepp-Hepp</a:t>
            </a:r>
            <a:r>
              <a:rPr lang="en-US" dirty="0"/>
              <a:t> riots</a:t>
            </a:r>
          </a:p>
          <a:p>
            <a:r>
              <a:rPr lang="en-US" dirty="0"/>
              <a:t>1861 </a:t>
            </a:r>
            <a:r>
              <a:rPr lang="en-US" dirty="0" err="1"/>
              <a:t>Matrikel</a:t>
            </a:r>
            <a:r>
              <a:rPr lang="en-US" dirty="0"/>
              <a:t> abolished - Jews could now settle in Würzburg City.</a:t>
            </a:r>
          </a:p>
        </p:txBody>
      </p:sp>
    </p:spTree>
    <p:extLst>
      <p:ext uri="{BB962C8B-B14F-4D97-AF65-F5344CB8AC3E}">
        <p14:creationId xmlns:p14="http://schemas.microsoft.com/office/powerpoint/2010/main" val="377528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RIMPAR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44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1100 First mention of a place named </a:t>
            </a:r>
            <a:r>
              <a:rPr lang="en-US" i="1" dirty="0" err="1"/>
              <a:t>Rintburi</a:t>
            </a:r>
            <a:r>
              <a:rPr lang="en-US" dirty="0"/>
              <a:t> = cattle place. </a:t>
            </a:r>
          </a:p>
          <a:p>
            <a:r>
              <a:rPr lang="en-US" dirty="0"/>
              <a:t>14th century Rimpar comes under the feudal rule of the knights of </a:t>
            </a:r>
            <a:r>
              <a:rPr lang="en-US" dirty="0" err="1" smtClean="0"/>
              <a:t>Grumbach</a:t>
            </a:r>
            <a:r>
              <a:rPr lang="en-US" dirty="0" smtClean="0"/>
              <a:t>.</a:t>
            </a:r>
          </a:p>
          <a:p>
            <a:r>
              <a:rPr lang="en-US" smtClean="0"/>
              <a:t>1577 First Jewish </a:t>
            </a:r>
            <a:r>
              <a:rPr lang="en-US" dirty="0" smtClean="0"/>
              <a:t>family </a:t>
            </a:r>
            <a:r>
              <a:rPr lang="en-US" dirty="0"/>
              <a:t>mentioned </a:t>
            </a:r>
            <a:r>
              <a:rPr lang="en-US" dirty="0" smtClean="0"/>
              <a:t>(Jude </a:t>
            </a:r>
            <a:r>
              <a:rPr lang="en-US" dirty="0" err="1" smtClean="0"/>
              <a:t>Schmul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1593 Rimpar </a:t>
            </a:r>
            <a:r>
              <a:rPr lang="en-US" dirty="0" smtClean="0"/>
              <a:t>comes under the jurisdiction of the </a:t>
            </a:r>
            <a:r>
              <a:rPr lang="en-US" dirty="0"/>
              <a:t>prince-bishop of Würzburg. </a:t>
            </a:r>
            <a:endParaRPr lang="en-US" dirty="0" smtClean="0"/>
          </a:p>
          <a:p>
            <a:r>
              <a:rPr lang="en-US" dirty="0" smtClean="0"/>
              <a:t>1792 </a:t>
            </a:r>
            <a:r>
              <a:rPr lang="en-US" dirty="0"/>
              <a:t>building of the </a:t>
            </a:r>
            <a:r>
              <a:rPr lang="en-US" dirty="0" smtClean="0"/>
              <a:t>synagogue</a:t>
            </a:r>
            <a:r>
              <a:rPr lang="en-US" dirty="0"/>
              <a:t>.</a:t>
            </a:r>
          </a:p>
          <a:p>
            <a:r>
              <a:rPr lang="en-US" dirty="0"/>
              <a:t>1815 Rimpar becomes part of Bavaria</a:t>
            </a:r>
          </a:p>
          <a:p>
            <a:r>
              <a:rPr lang="en-US" dirty="0"/>
              <a:t>1938 Looting of the </a:t>
            </a:r>
            <a:r>
              <a:rPr lang="en-US" dirty="0" smtClean="0"/>
              <a:t>synagogue </a:t>
            </a:r>
            <a:r>
              <a:rPr lang="en-US" dirty="0"/>
              <a:t>on the </a:t>
            </a:r>
            <a:r>
              <a:rPr lang="en-US" dirty="0" smtClean="0"/>
              <a:t>Pogrom Night</a:t>
            </a:r>
            <a:r>
              <a:rPr lang="en-US" dirty="0"/>
              <a:t>. </a:t>
            </a:r>
          </a:p>
          <a:p>
            <a:r>
              <a:rPr lang="en-US" dirty="0"/>
              <a:t>1939 Miriam </a:t>
            </a:r>
            <a:r>
              <a:rPr lang="en-US" dirty="0" smtClean="0"/>
              <a:t>Schwab is the </a:t>
            </a:r>
            <a:r>
              <a:rPr lang="en-US" dirty="0"/>
              <a:t>last Jew to die </a:t>
            </a:r>
            <a:r>
              <a:rPr lang="en-US" dirty="0" smtClean="0"/>
              <a:t>in Rimpar</a:t>
            </a:r>
            <a:endParaRPr lang="en-US" dirty="0"/>
          </a:p>
          <a:p>
            <a:r>
              <a:rPr lang="en-US" dirty="0"/>
              <a:t>1942 the last 15 Jews are forced to leave Rimpar, </a:t>
            </a:r>
            <a:endParaRPr lang="en-US" dirty="0" smtClean="0"/>
          </a:p>
          <a:p>
            <a:pPr lvl="1"/>
            <a:r>
              <a:rPr lang="en-US" dirty="0" smtClean="0"/>
              <a:t>13 of these are </a:t>
            </a:r>
            <a:r>
              <a:rPr lang="en-US" dirty="0"/>
              <a:t>eventually murdered in the </a:t>
            </a:r>
            <a:r>
              <a:rPr lang="en-US" dirty="0" err="1"/>
              <a:t>Shoah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473516228"/>
              </p:ext>
            </p:extLst>
          </p:nvPr>
        </p:nvGraphicFramePr>
        <p:xfrm>
          <a:off x="761999" y="750455"/>
          <a:ext cx="7758545" cy="5264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625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OCCUPATIONS OF RIMPAR JEWS</a:t>
            </a:r>
            <a:br>
              <a:rPr lang="en-US" dirty="0" smtClean="0"/>
            </a:br>
            <a:r>
              <a:rPr lang="en-US" dirty="0" smtClean="0"/>
              <a:t>in 1803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13 cattle dealers</a:t>
            </a:r>
          </a:p>
          <a:p>
            <a:r>
              <a:rPr lang="en-US" dirty="0" smtClean="0"/>
              <a:t>4 </a:t>
            </a:r>
            <a:r>
              <a:rPr lang="en-US" dirty="0" err="1" smtClean="0"/>
              <a:t>schmusers</a:t>
            </a:r>
            <a:r>
              <a:rPr lang="en-US" dirty="0" smtClean="0"/>
              <a:t> </a:t>
            </a:r>
          </a:p>
          <a:p>
            <a:r>
              <a:rPr lang="en-US" dirty="0" smtClean="0"/>
              <a:t>3 trading goods</a:t>
            </a:r>
          </a:p>
          <a:p>
            <a:r>
              <a:rPr lang="en-US" dirty="0" smtClean="0"/>
              <a:t>1 butcher</a:t>
            </a:r>
          </a:p>
          <a:p>
            <a:r>
              <a:rPr lang="en-US" dirty="0" smtClean="0"/>
              <a:t>1 seamstress (a widow)</a:t>
            </a:r>
          </a:p>
        </p:txBody>
      </p:sp>
    </p:spTree>
    <p:extLst>
      <p:ext uri="{BB962C8B-B14F-4D97-AF65-F5344CB8AC3E}">
        <p14:creationId xmlns:p14="http://schemas.microsoft.com/office/powerpoint/2010/main" val="103183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Occupation of Würzburg Jews in 1871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Commerce and banking						131</a:t>
            </a:r>
          </a:p>
          <a:p>
            <a:r>
              <a:rPr lang="en-US" dirty="0" smtClean="0"/>
              <a:t>Tradesmen, business, industry				</a:t>
            </a:r>
            <a:r>
              <a:rPr lang="en-US" dirty="0"/>
              <a:t> </a:t>
            </a:r>
            <a:r>
              <a:rPr lang="en-US" dirty="0" smtClean="0"/>
              <a:t> 25</a:t>
            </a:r>
          </a:p>
          <a:p>
            <a:r>
              <a:rPr lang="en-US" dirty="0" smtClean="0"/>
              <a:t>Agriculture											    5</a:t>
            </a:r>
          </a:p>
          <a:p>
            <a:r>
              <a:rPr lang="en-US" dirty="0" smtClean="0"/>
              <a:t>Freelance, religious occ., teachers			  12</a:t>
            </a:r>
          </a:p>
          <a:p>
            <a:r>
              <a:rPr lang="en-US" dirty="0" smtClean="0"/>
              <a:t>Pensioners, widows								101</a:t>
            </a:r>
          </a:p>
          <a:p>
            <a:r>
              <a:rPr lang="en-US" dirty="0" smtClean="0"/>
              <a:t>Other													    5</a:t>
            </a:r>
          </a:p>
        </p:txBody>
      </p:sp>
    </p:spTree>
    <p:extLst>
      <p:ext uri="{BB962C8B-B14F-4D97-AF65-F5344CB8AC3E}">
        <p14:creationId xmlns:p14="http://schemas.microsoft.com/office/powerpoint/2010/main" val="368832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3"/>
          <p:cNvSpPr/>
          <p:nvPr/>
        </p:nvSpPr>
        <p:spPr>
          <a:xfrm>
            <a:off x="1347164" y="4090840"/>
            <a:ext cx="1523014" cy="956935"/>
          </a:xfrm>
          <a:custGeom>
            <a:avLst/>
            <a:gdLst>
              <a:gd name="connsiteX0" fmla="*/ 0 w 945319"/>
              <a:gd name="connsiteY0" fmla="*/ 60028 h 600277"/>
              <a:gd name="connsiteX1" fmla="*/ 60028 w 945319"/>
              <a:gd name="connsiteY1" fmla="*/ 0 h 600277"/>
              <a:gd name="connsiteX2" fmla="*/ 885291 w 945319"/>
              <a:gd name="connsiteY2" fmla="*/ 0 h 600277"/>
              <a:gd name="connsiteX3" fmla="*/ 945319 w 945319"/>
              <a:gd name="connsiteY3" fmla="*/ 60028 h 600277"/>
              <a:gd name="connsiteX4" fmla="*/ 945319 w 945319"/>
              <a:gd name="connsiteY4" fmla="*/ 540249 h 600277"/>
              <a:gd name="connsiteX5" fmla="*/ 885291 w 945319"/>
              <a:gd name="connsiteY5" fmla="*/ 600277 h 600277"/>
              <a:gd name="connsiteX6" fmla="*/ 60028 w 945319"/>
              <a:gd name="connsiteY6" fmla="*/ 600277 h 600277"/>
              <a:gd name="connsiteX7" fmla="*/ 0 w 945319"/>
              <a:gd name="connsiteY7" fmla="*/ 540249 h 600277"/>
              <a:gd name="connsiteX8" fmla="*/ 0 w 945319"/>
              <a:gd name="connsiteY8" fmla="*/ 60028 h 60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319" h="600277">
                <a:moveTo>
                  <a:pt x="0" y="60028"/>
                </a:moveTo>
                <a:cubicBezTo>
                  <a:pt x="0" y="26875"/>
                  <a:pt x="26875" y="0"/>
                  <a:pt x="60028" y="0"/>
                </a:cubicBezTo>
                <a:lnTo>
                  <a:pt x="885291" y="0"/>
                </a:lnTo>
                <a:cubicBezTo>
                  <a:pt x="918444" y="0"/>
                  <a:pt x="945319" y="26875"/>
                  <a:pt x="945319" y="60028"/>
                </a:cubicBezTo>
                <a:lnTo>
                  <a:pt x="945319" y="540249"/>
                </a:lnTo>
                <a:cubicBezTo>
                  <a:pt x="945319" y="573402"/>
                  <a:pt x="918444" y="600277"/>
                  <a:pt x="885291" y="600277"/>
                </a:cubicBezTo>
                <a:lnTo>
                  <a:pt x="60028" y="600277"/>
                </a:lnTo>
                <a:cubicBezTo>
                  <a:pt x="26875" y="600277"/>
                  <a:pt x="0" y="573402"/>
                  <a:pt x="0" y="540249"/>
                </a:cubicBezTo>
                <a:lnTo>
                  <a:pt x="0" y="60028"/>
                </a:lnTo>
                <a:close/>
              </a:path>
            </a:pathLst>
          </a:custGeom>
          <a:ln w="28575" cmpd="sng">
            <a:solidFill>
              <a:srgbClr val="C0504D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rmAutofit/>
          </a:bodyPr>
          <a:lstStyle/>
          <a:p>
            <a:pPr lvl="0" algn="ctr" defTabSz="1066800">
              <a:lnSpc>
                <a:spcPts val="1800"/>
              </a:lnSpc>
            </a:pPr>
            <a:r>
              <a:rPr lang="en-US" dirty="0" smtClean="0">
                <a:solidFill>
                  <a:srgbClr val="000090"/>
                </a:solidFill>
              </a:rPr>
              <a:t>Georg-Maria </a:t>
            </a:r>
          </a:p>
          <a:p>
            <a:pPr lvl="0" algn="ctr" defTabSz="1066800">
              <a:lnSpc>
                <a:spcPts val="1800"/>
              </a:lnSpc>
            </a:pPr>
            <a:r>
              <a:rPr lang="en-US" dirty="0" smtClean="0">
                <a:solidFill>
                  <a:srgbClr val="000090"/>
                </a:solidFill>
              </a:rPr>
              <a:t>Schwab</a:t>
            </a:r>
          </a:p>
          <a:p>
            <a:pPr lvl="0" algn="ctr" defTabSz="1066800">
              <a:lnSpc>
                <a:spcPts val="1800"/>
              </a:lnSpc>
            </a:pPr>
            <a:r>
              <a:rPr lang="en-US" dirty="0" smtClean="0">
                <a:solidFill>
                  <a:srgbClr val="000090"/>
                </a:solidFill>
              </a:rPr>
              <a:t>1899–1984</a:t>
            </a:r>
          </a:p>
        </p:txBody>
      </p:sp>
      <p:sp>
        <p:nvSpPr>
          <p:cNvPr id="29" name="Freeform 28"/>
          <p:cNvSpPr/>
          <p:nvPr/>
        </p:nvSpPr>
        <p:spPr>
          <a:xfrm flipV="1">
            <a:off x="6727272" y="3542216"/>
            <a:ext cx="1155389" cy="4382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87356"/>
                </a:lnTo>
                <a:lnTo>
                  <a:pt x="1155389" y="187356"/>
                </a:lnTo>
                <a:lnTo>
                  <a:pt x="1155389" y="274930"/>
                </a:lnTo>
              </a:path>
            </a:pathLst>
          </a:custGeom>
          <a:noFill/>
          <a:ln w="28575" cmpd="sng">
            <a:solidFill>
              <a:srgbClr val="C0504D"/>
            </a:solidFill>
          </a:ln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 31"/>
          <p:cNvSpPr/>
          <p:nvPr/>
        </p:nvSpPr>
        <p:spPr>
          <a:xfrm flipV="1">
            <a:off x="5571882" y="3542216"/>
            <a:ext cx="1155389" cy="4382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55389" y="0"/>
                </a:moveTo>
                <a:lnTo>
                  <a:pt x="1155389" y="187356"/>
                </a:lnTo>
                <a:lnTo>
                  <a:pt x="0" y="187356"/>
                </a:lnTo>
                <a:lnTo>
                  <a:pt x="0" y="274930"/>
                </a:lnTo>
              </a:path>
            </a:pathLst>
          </a:custGeom>
          <a:noFill/>
          <a:ln w="28575" cmpd="sng">
            <a:solidFill>
              <a:srgbClr val="C0504D"/>
            </a:solidFill>
          </a:ln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Freeform 32"/>
          <p:cNvSpPr/>
          <p:nvPr/>
        </p:nvSpPr>
        <p:spPr>
          <a:xfrm flipV="1">
            <a:off x="4416492" y="4937435"/>
            <a:ext cx="2310779" cy="4382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87356"/>
                </a:lnTo>
                <a:lnTo>
                  <a:pt x="2310779" y="187356"/>
                </a:lnTo>
                <a:lnTo>
                  <a:pt x="2310779" y="274930"/>
                </a:lnTo>
              </a:path>
            </a:pathLst>
          </a:custGeom>
          <a:noFill/>
          <a:ln w="28575" cmpd="sng">
            <a:solidFill>
              <a:srgbClr val="C0504D"/>
            </a:solidFill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reeform 35"/>
          <p:cNvSpPr/>
          <p:nvPr/>
        </p:nvSpPr>
        <p:spPr>
          <a:xfrm flipV="1">
            <a:off x="2105712" y="3542216"/>
            <a:ext cx="1155389" cy="4382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87356"/>
                </a:lnTo>
                <a:lnTo>
                  <a:pt x="1155389" y="187356"/>
                </a:lnTo>
                <a:lnTo>
                  <a:pt x="1155389" y="274930"/>
                </a:lnTo>
              </a:path>
            </a:pathLst>
          </a:custGeom>
          <a:noFill/>
          <a:ln w="28575" cmpd="sng">
            <a:solidFill>
              <a:srgbClr val="C0504D"/>
            </a:solidFill>
          </a:ln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Freeform 38"/>
          <p:cNvSpPr/>
          <p:nvPr/>
        </p:nvSpPr>
        <p:spPr>
          <a:xfrm flipV="1">
            <a:off x="950322" y="3542216"/>
            <a:ext cx="1155389" cy="4382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155389" y="0"/>
                </a:moveTo>
                <a:lnTo>
                  <a:pt x="1155389" y="187356"/>
                </a:lnTo>
                <a:lnTo>
                  <a:pt x="0" y="187356"/>
                </a:lnTo>
                <a:lnTo>
                  <a:pt x="0" y="274930"/>
                </a:lnTo>
              </a:path>
            </a:pathLst>
          </a:custGeom>
          <a:noFill/>
          <a:ln w="28575" cmpd="sng">
            <a:solidFill>
              <a:srgbClr val="C0504D"/>
            </a:solidFill>
          </a:ln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Freeform 39"/>
          <p:cNvSpPr/>
          <p:nvPr/>
        </p:nvSpPr>
        <p:spPr>
          <a:xfrm flipV="1">
            <a:off x="2105712" y="4937435"/>
            <a:ext cx="2310779" cy="4382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310779" y="0"/>
                </a:moveTo>
                <a:lnTo>
                  <a:pt x="2310779" y="187356"/>
                </a:lnTo>
                <a:lnTo>
                  <a:pt x="0" y="187356"/>
                </a:lnTo>
                <a:lnTo>
                  <a:pt x="0" y="274930"/>
                </a:lnTo>
              </a:path>
            </a:pathLst>
          </a:custGeom>
          <a:noFill/>
          <a:ln w="28575" cmpd="sng">
            <a:solidFill>
              <a:srgbClr val="C0504D"/>
            </a:solidFill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Freeform 41"/>
          <p:cNvSpPr/>
          <p:nvPr/>
        </p:nvSpPr>
        <p:spPr>
          <a:xfrm>
            <a:off x="3657944" y="5486059"/>
            <a:ext cx="1523014" cy="956935"/>
          </a:xfrm>
          <a:custGeom>
            <a:avLst/>
            <a:gdLst>
              <a:gd name="connsiteX0" fmla="*/ 0 w 945319"/>
              <a:gd name="connsiteY0" fmla="*/ 60028 h 600277"/>
              <a:gd name="connsiteX1" fmla="*/ 60028 w 945319"/>
              <a:gd name="connsiteY1" fmla="*/ 0 h 600277"/>
              <a:gd name="connsiteX2" fmla="*/ 885291 w 945319"/>
              <a:gd name="connsiteY2" fmla="*/ 0 h 600277"/>
              <a:gd name="connsiteX3" fmla="*/ 945319 w 945319"/>
              <a:gd name="connsiteY3" fmla="*/ 60028 h 600277"/>
              <a:gd name="connsiteX4" fmla="*/ 945319 w 945319"/>
              <a:gd name="connsiteY4" fmla="*/ 540249 h 600277"/>
              <a:gd name="connsiteX5" fmla="*/ 885291 w 945319"/>
              <a:gd name="connsiteY5" fmla="*/ 600277 h 600277"/>
              <a:gd name="connsiteX6" fmla="*/ 60028 w 945319"/>
              <a:gd name="connsiteY6" fmla="*/ 600277 h 600277"/>
              <a:gd name="connsiteX7" fmla="*/ 0 w 945319"/>
              <a:gd name="connsiteY7" fmla="*/ 540249 h 600277"/>
              <a:gd name="connsiteX8" fmla="*/ 0 w 945319"/>
              <a:gd name="connsiteY8" fmla="*/ 60028 h 60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319" h="600277">
                <a:moveTo>
                  <a:pt x="0" y="60028"/>
                </a:moveTo>
                <a:cubicBezTo>
                  <a:pt x="0" y="26875"/>
                  <a:pt x="26875" y="0"/>
                  <a:pt x="60028" y="0"/>
                </a:cubicBezTo>
                <a:lnTo>
                  <a:pt x="885291" y="0"/>
                </a:lnTo>
                <a:cubicBezTo>
                  <a:pt x="918444" y="0"/>
                  <a:pt x="945319" y="26875"/>
                  <a:pt x="945319" y="60028"/>
                </a:cubicBezTo>
                <a:lnTo>
                  <a:pt x="945319" y="540249"/>
                </a:lnTo>
                <a:cubicBezTo>
                  <a:pt x="945319" y="573402"/>
                  <a:pt x="918444" y="600277"/>
                  <a:pt x="885291" y="600277"/>
                </a:cubicBezTo>
                <a:lnTo>
                  <a:pt x="60028" y="600277"/>
                </a:lnTo>
                <a:cubicBezTo>
                  <a:pt x="26875" y="600277"/>
                  <a:pt x="0" y="573402"/>
                  <a:pt x="0" y="540249"/>
                </a:cubicBezTo>
                <a:lnTo>
                  <a:pt x="0" y="60028"/>
                </a:lnTo>
                <a:close/>
              </a:path>
            </a:pathLst>
          </a:custGeom>
          <a:ln w="28575" cmpd="sng">
            <a:solidFill>
              <a:srgbClr val="C0504D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066800">
              <a:lnSpc>
                <a:spcPts val="1800"/>
              </a:lnSpc>
            </a:pPr>
            <a:r>
              <a:rPr lang="en-US" dirty="0" smtClean="0">
                <a:solidFill>
                  <a:srgbClr val="000090"/>
                </a:solidFill>
              </a:rPr>
              <a:t>Andreas</a:t>
            </a:r>
          </a:p>
          <a:p>
            <a:pPr lvl="0" algn="ctr" defTabSz="1066800">
              <a:lnSpc>
                <a:spcPts val="1800"/>
              </a:lnSpc>
            </a:pPr>
            <a:r>
              <a:rPr lang="en-US" kern="1200" dirty="0" smtClean="0">
                <a:solidFill>
                  <a:srgbClr val="000090"/>
                </a:solidFill>
              </a:rPr>
              <a:t>Schwab</a:t>
            </a:r>
            <a:endParaRPr lang="en-US" kern="1200" dirty="0">
              <a:solidFill>
                <a:srgbClr val="000090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185854" y="2695618"/>
            <a:ext cx="1523014" cy="956935"/>
          </a:xfrm>
          <a:custGeom>
            <a:avLst/>
            <a:gdLst>
              <a:gd name="connsiteX0" fmla="*/ 0 w 945319"/>
              <a:gd name="connsiteY0" fmla="*/ 60028 h 600277"/>
              <a:gd name="connsiteX1" fmla="*/ 60028 w 945319"/>
              <a:gd name="connsiteY1" fmla="*/ 0 h 600277"/>
              <a:gd name="connsiteX2" fmla="*/ 885291 w 945319"/>
              <a:gd name="connsiteY2" fmla="*/ 0 h 600277"/>
              <a:gd name="connsiteX3" fmla="*/ 945319 w 945319"/>
              <a:gd name="connsiteY3" fmla="*/ 60028 h 600277"/>
              <a:gd name="connsiteX4" fmla="*/ 945319 w 945319"/>
              <a:gd name="connsiteY4" fmla="*/ 540249 h 600277"/>
              <a:gd name="connsiteX5" fmla="*/ 885291 w 945319"/>
              <a:gd name="connsiteY5" fmla="*/ 600277 h 600277"/>
              <a:gd name="connsiteX6" fmla="*/ 60028 w 945319"/>
              <a:gd name="connsiteY6" fmla="*/ 600277 h 600277"/>
              <a:gd name="connsiteX7" fmla="*/ 0 w 945319"/>
              <a:gd name="connsiteY7" fmla="*/ 540249 h 600277"/>
              <a:gd name="connsiteX8" fmla="*/ 0 w 945319"/>
              <a:gd name="connsiteY8" fmla="*/ 60028 h 60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319" h="600277">
                <a:moveTo>
                  <a:pt x="0" y="60028"/>
                </a:moveTo>
                <a:cubicBezTo>
                  <a:pt x="0" y="26875"/>
                  <a:pt x="26875" y="0"/>
                  <a:pt x="60028" y="0"/>
                </a:cubicBezTo>
                <a:lnTo>
                  <a:pt x="885291" y="0"/>
                </a:lnTo>
                <a:cubicBezTo>
                  <a:pt x="918444" y="0"/>
                  <a:pt x="945319" y="26875"/>
                  <a:pt x="945319" y="60028"/>
                </a:cubicBezTo>
                <a:lnTo>
                  <a:pt x="945319" y="540249"/>
                </a:lnTo>
                <a:cubicBezTo>
                  <a:pt x="945319" y="573402"/>
                  <a:pt x="918444" y="600277"/>
                  <a:pt x="885291" y="600277"/>
                </a:cubicBezTo>
                <a:lnTo>
                  <a:pt x="60028" y="600277"/>
                </a:lnTo>
                <a:cubicBezTo>
                  <a:pt x="26875" y="600277"/>
                  <a:pt x="0" y="573402"/>
                  <a:pt x="0" y="540249"/>
                </a:cubicBezTo>
                <a:lnTo>
                  <a:pt x="0" y="60028"/>
                </a:lnTo>
                <a:close/>
              </a:path>
            </a:pathLst>
          </a:custGeom>
          <a:solidFill>
            <a:schemeClr val="tx1"/>
          </a:solidFill>
          <a:ln w="28575" cmpd="sng">
            <a:solidFill>
              <a:srgbClr val="C0504D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066800">
              <a:lnSpc>
                <a:spcPts val="1800"/>
              </a:lnSpc>
            </a:pPr>
            <a:r>
              <a:rPr lang="en-US" kern="1200" dirty="0" smtClean="0">
                <a:solidFill>
                  <a:srgbClr val="000090"/>
                </a:solidFill>
              </a:rPr>
              <a:t>Josef</a:t>
            </a:r>
          </a:p>
          <a:p>
            <a:pPr lvl="0" algn="ctr" defTabSz="1066800">
              <a:lnSpc>
                <a:spcPts val="1800"/>
              </a:lnSpc>
            </a:pPr>
            <a:r>
              <a:rPr lang="en-US" dirty="0" smtClean="0">
                <a:solidFill>
                  <a:srgbClr val="000090"/>
                </a:solidFill>
              </a:rPr>
              <a:t>Schwab</a:t>
            </a:r>
          </a:p>
          <a:p>
            <a:pPr lvl="0" algn="ctr" defTabSz="1066800">
              <a:lnSpc>
                <a:spcPts val="1800"/>
              </a:lnSpc>
            </a:pPr>
            <a:r>
              <a:rPr lang="en-US" dirty="0" smtClean="0">
                <a:solidFill>
                  <a:srgbClr val="000090"/>
                </a:solidFill>
              </a:rPr>
              <a:t>1865–1940</a:t>
            </a:r>
          </a:p>
        </p:txBody>
      </p:sp>
      <p:sp>
        <p:nvSpPr>
          <p:cNvPr id="52" name="Freeform 51"/>
          <p:cNvSpPr/>
          <p:nvPr/>
        </p:nvSpPr>
        <p:spPr>
          <a:xfrm>
            <a:off x="2496634" y="2695622"/>
            <a:ext cx="1523014" cy="956935"/>
          </a:xfrm>
          <a:custGeom>
            <a:avLst/>
            <a:gdLst>
              <a:gd name="connsiteX0" fmla="*/ 0 w 945319"/>
              <a:gd name="connsiteY0" fmla="*/ 60028 h 600277"/>
              <a:gd name="connsiteX1" fmla="*/ 60028 w 945319"/>
              <a:gd name="connsiteY1" fmla="*/ 0 h 600277"/>
              <a:gd name="connsiteX2" fmla="*/ 885291 w 945319"/>
              <a:gd name="connsiteY2" fmla="*/ 0 h 600277"/>
              <a:gd name="connsiteX3" fmla="*/ 945319 w 945319"/>
              <a:gd name="connsiteY3" fmla="*/ 60028 h 600277"/>
              <a:gd name="connsiteX4" fmla="*/ 945319 w 945319"/>
              <a:gd name="connsiteY4" fmla="*/ 540249 h 600277"/>
              <a:gd name="connsiteX5" fmla="*/ 885291 w 945319"/>
              <a:gd name="connsiteY5" fmla="*/ 600277 h 600277"/>
              <a:gd name="connsiteX6" fmla="*/ 60028 w 945319"/>
              <a:gd name="connsiteY6" fmla="*/ 600277 h 600277"/>
              <a:gd name="connsiteX7" fmla="*/ 0 w 945319"/>
              <a:gd name="connsiteY7" fmla="*/ 540249 h 600277"/>
              <a:gd name="connsiteX8" fmla="*/ 0 w 945319"/>
              <a:gd name="connsiteY8" fmla="*/ 60028 h 60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319" h="600277">
                <a:moveTo>
                  <a:pt x="0" y="60028"/>
                </a:moveTo>
                <a:cubicBezTo>
                  <a:pt x="0" y="26875"/>
                  <a:pt x="26875" y="0"/>
                  <a:pt x="60028" y="0"/>
                </a:cubicBezTo>
                <a:lnTo>
                  <a:pt x="885291" y="0"/>
                </a:lnTo>
                <a:cubicBezTo>
                  <a:pt x="918444" y="0"/>
                  <a:pt x="945319" y="26875"/>
                  <a:pt x="945319" y="60028"/>
                </a:cubicBezTo>
                <a:lnTo>
                  <a:pt x="945319" y="540249"/>
                </a:lnTo>
                <a:cubicBezTo>
                  <a:pt x="945319" y="573402"/>
                  <a:pt x="918444" y="600277"/>
                  <a:pt x="885291" y="600277"/>
                </a:cubicBezTo>
                <a:lnTo>
                  <a:pt x="60028" y="600277"/>
                </a:lnTo>
                <a:cubicBezTo>
                  <a:pt x="26875" y="600277"/>
                  <a:pt x="0" y="573402"/>
                  <a:pt x="0" y="540249"/>
                </a:cubicBezTo>
                <a:lnTo>
                  <a:pt x="0" y="60028"/>
                </a:lnTo>
                <a:close/>
              </a:path>
            </a:pathLst>
          </a:custGeom>
          <a:ln w="28575" cmpd="sng">
            <a:solidFill>
              <a:srgbClr val="C0504D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155700">
              <a:lnSpc>
                <a:spcPts val="1800"/>
              </a:lnSpc>
            </a:pPr>
            <a:r>
              <a:rPr lang="en-US" kern="1200" dirty="0" smtClean="0">
                <a:solidFill>
                  <a:srgbClr val="000090"/>
                </a:solidFill>
              </a:rPr>
              <a:t>Marie</a:t>
            </a:r>
          </a:p>
          <a:p>
            <a:pPr lvl="0" algn="ctr" defTabSz="1155700">
              <a:lnSpc>
                <a:spcPts val="1800"/>
              </a:lnSpc>
            </a:pPr>
            <a:r>
              <a:rPr lang="en-US" dirty="0" err="1" smtClean="0">
                <a:solidFill>
                  <a:srgbClr val="000090"/>
                </a:solidFill>
              </a:rPr>
              <a:t>Köglmayr</a:t>
            </a:r>
            <a:endParaRPr lang="en-US" dirty="0" smtClean="0">
              <a:solidFill>
                <a:srgbClr val="000090"/>
              </a:solidFill>
            </a:endParaRPr>
          </a:p>
          <a:p>
            <a:pPr lvl="0" algn="ctr" defTabSz="1155700">
              <a:lnSpc>
                <a:spcPts val="1800"/>
              </a:lnSpc>
            </a:pPr>
            <a:r>
              <a:rPr lang="en-US" kern="1200" dirty="0" smtClean="0">
                <a:solidFill>
                  <a:srgbClr val="000090"/>
                </a:solidFill>
              </a:rPr>
              <a:t>1864–1990</a:t>
            </a:r>
            <a:endParaRPr lang="en-US" kern="1200" dirty="0">
              <a:solidFill>
                <a:srgbClr val="000090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5974946" y="4090837"/>
            <a:ext cx="1510569" cy="956935"/>
          </a:xfrm>
          <a:custGeom>
            <a:avLst/>
            <a:gdLst>
              <a:gd name="connsiteX0" fmla="*/ 0 w 945319"/>
              <a:gd name="connsiteY0" fmla="*/ 60028 h 600277"/>
              <a:gd name="connsiteX1" fmla="*/ 60028 w 945319"/>
              <a:gd name="connsiteY1" fmla="*/ 0 h 600277"/>
              <a:gd name="connsiteX2" fmla="*/ 885291 w 945319"/>
              <a:gd name="connsiteY2" fmla="*/ 0 h 600277"/>
              <a:gd name="connsiteX3" fmla="*/ 945319 w 945319"/>
              <a:gd name="connsiteY3" fmla="*/ 60028 h 600277"/>
              <a:gd name="connsiteX4" fmla="*/ 945319 w 945319"/>
              <a:gd name="connsiteY4" fmla="*/ 540249 h 600277"/>
              <a:gd name="connsiteX5" fmla="*/ 885291 w 945319"/>
              <a:gd name="connsiteY5" fmla="*/ 600277 h 600277"/>
              <a:gd name="connsiteX6" fmla="*/ 60028 w 945319"/>
              <a:gd name="connsiteY6" fmla="*/ 600277 h 600277"/>
              <a:gd name="connsiteX7" fmla="*/ 0 w 945319"/>
              <a:gd name="connsiteY7" fmla="*/ 540249 h 600277"/>
              <a:gd name="connsiteX8" fmla="*/ 0 w 945319"/>
              <a:gd name="connsiteY8" fmla="*/ 60028 h 60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319" h="600277">
                <a:moveTo>
                  <a:pt x="0" y="60028"/>
                </a:moveTo>
                <a:cubicBezTo>
                  <a:pt x="0" y="26875"/>
                  <a:pt x="26875" y="0"/>
                  <a:pt x="60028" y="0"/>
                </a:cubicBezTo>
                <a:lnTo>
                  <a:pt x="885291" y="0"/>
                </a:lnTo>
                <a:cubicBezTo>
                  <a:pt x="918444" y="0"/>
                  <a:pt x="945319" y="26875"/>
                  <a:pt x="945319" y="60028"/>
                </a:cubicBezTo>
                <a:lnTo>
                  <a:pt x="945319" y="540249"/>
                </a:lnTo>
                <a:cubicBezTo>
                  <a:pt x="945319" y="573402"/>
                  <a:pt x="918444" y="600277"/>
                  <a:pt x="885291" y="600277"/>
                </a:cubicBezTo>
                <a:lnTo>
                  <a:pt x="60028" y="600277"/>
                </a:lnTo>
                <a:cubicBezTo>
                  <a:pt x="26875" y="600277"/>
                  <a:pt x="0" y="573402"/>
                  <a:pt x="0" y="540249"/>
                </a:cubicBezTo>
                <a:lnTo>
                  <a:pt x="0" y="60028"/>
                </a:lnTo>
                <a:close/>
              </a:path>
            </a:pathLst>
          </a:custGeom>
          <a:ln w="28575" cmpd="sng">
            <a:solidFill>
              <a:srgbClr val="C0504D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066800">
              <a:lnSpc>
                <a:spcPts val="1800"/>
              </a:lnSpc>
            </a:pPr>
            <a:r>
              <a:rPr lang="en-US" kern="1200" dirty="0" err="1" smtClean="0">
                <a:solidFill>
                  <a:srgbClr val="000090"/>
                </a:solidFill>
              </a:rPr>
              <a:t>Elly</a:t>
            </a:r>
            <a:endParaRPr lang="en-US" kern="1200" dirty="0" smtClean="0">
              <a:solidFill>
                <a:srgbClr val="000090"/>
              </a:solidFill>
            </a:endParaRPr>
          </a:p>
          <a:p>
            <a:pPr lvl="0" algn="ctr" defTabSz="1066800">
              <a:lnSpc>
                <a:spcPts val="1800"/>
              </a:lnSpc>
            </a:pPr>
            <a:r>
              <a:rPr lang="en-US" dirty="0" err="1" smtClean="0">
                <a:solidFill>
                  <a:srgbClr val="000090"/>
                </a:solidFill>
              </a:rPr>
              <a:t>Agallidis</a:t>
            </a:r>
            <a:endParaRPr lang="en-US" dirty="0" smtClean="0">
              <a:solidFill>
                <a:srgbClr val="000090"/>
              </a:solidFill>
            </a:endParaRPr>
          </a:p>
          <a:p>
            <a:pPr lvl="0" algn="ctr" defTabSz="1066800">
              <a:lnSpc>
                <a:spcPts val="1800"/>
              </a:lnSpc>
            </a:pPr>
            <a:r>
              <a:rPr lang="en-US" kern="1200" dirty="0" smtClean="0">
                <a:solidFill>
                  <a:srgbClr val="000090"/>
                </a:solidFill>
              </a:rPr>
              <a:t>1914–2006</a:t>
            </a:r>
            <a:endParaRPr lang="en-US" kern="1200" dirty="0">
              <a:solidFill>
                <a:srgbClr val="000090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4807414" y="2695621"/>
            <a:ext cx="1523014" cy="956935"/>
          </a:xfrm>
          <a:custGeom>
            <a:avLst/>
            <a:gdLst>
              <a:gd name="connsiteX0" fmla="*/ 0 w 945319"/>
              <a:gd name="connsiteY0" fmla="*/ 60028 h 600277"/>
              <a:gd name="connsiteX1" fmla="*/ 60028 w 945319"/>
              <a:gd name="connsiteY1" fmla="*/ 0 h 600277"/>
              <a:gd name="connsiteX2" fmla="*/ 885291 w 945319"/>
              <a:gd name="connsiteY2" fmla="*/ 0 h 600277"/>
              <a:gd name="connsiteX3" fmla="*/ 945319 w 945319"/>
              <a:gd name="connsiteY3" fmla="*/ 60028 h 600277"/>
              <a:gd name="connsiteX4" fmla="*/ 945319 w 945319"/>
              <a:gd name="connsiteY4" fmla="*/ 540249 h 600277"/>
              <a:gd name="connsiteX5" fmla="*/ 885291 w 945319"/>
              <a:gd name="connsiteY5" fmla="*/ 600277 h 600277"/>
              <a:gd name="connsiteX6" fmla="*/ 60028 w 945319"/>
              <a:gd name="connsiteY6" fmla="*/ 600277 h 600277"/>
              <a:gd name="connsiteX7" fmla="*/ 0 w 945319"/>
              <a:gd name="connsiteY7" fmla="*/ 540249 h 600277"/>
              <a:gd name="connsiteX8" fmla="*/ 0 w 945319"/>
              <a:gd name="connsiteY8" fmla="*/ 60028 h 60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319" h="600277">
                <a:moveTo>
                  <a:pt x="0" y="60028"/>
                </a:moveTo>
                <a:cubicBezTo>
                  <a:pt x="0" y="26875"/>
                  <a:pt x="26875" y="0"/>
                  <a:pt x="60028" y="0"/>
                </a:cubicBezTo>
                <a:lnTo>
                  <a:pt x="885291" y="0"/>
                </a:lnTo>
                <a:cubicBezTo>
                  <a:pt x="918444" y="0"/>
                  <a:pt x="945319" y="26875"/>
                  <a:pt x="945319" y="60028"/>
                </a:cubicBezTo>
                <a:lnTo>
                  <a:pt x="945319" y="540249"/>
                </a:lnTo>
                <a:cubicBezTo>
                  <a:pt x="945319" y="573402"/>
                  <a:pt x="918444" y="600277"/>
                  <a:pt x="885291" y="600277"/>
                </a:cubicBezTo>
                <a:lnTo>
                  <a:pt x="60028" y="600277"/>
                </a:lnTo>
                <a:cubicBezTo>
                  <a:pt x="26875" y="600277"/>
                  <a:pt x="0" y="573402"/>
                  <a:pt x="0" y="540249"/>
                </a:cubicBezTo>
                <a:lnTo>
                  <a:pt x="0" y="60028"/>
                </a:lnTo>
                <a:close/>
              </a:path>
            </a:pathLst>
          </a:custGeom>
          <a:ln w="28575" cmpd="sng">
            <a:solidFill>
              <a:srgbClr val="C0504D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066800">
              <a:lnSpc>
                <a:spcPts val="1800"/>
              </a:lnSpc>
            </a:pPr>
            <a:r>
              <a:rPr lang="en-US" kern="1200" dirty="0" err="1" smtClean="0">
                <a:solidFill>
                  <a:srgbClr val="000090"/>
                </a:solidFill>
              </a:rPr>
              <a:t>Ioannis</a:t>
            </a:r>
            <a:endParaRPr lang="en-US" kern="1200" dirty="0" smtClean="0">
              <a:solidFill>
                <a:srgbClr val="000090"/>
              </a:solidFill>
            </a:endParaRPr>
          </a:p>
          <a:p>
            <a:pPr lvl="0" algn="ctr" defTabSz="1066800">
              <a:lnSpc>
                <a:spcPts val="1800"/>
              </a:lnSpc>
            </a:pPr>
            <a:r>
              <a:rPr lang="en-US" dirty="0" err="1" smtClean="0">
                <a:solidFill>
                  <a:srgbClr val="000090"/>
                </a:solidFill>
              </a:rPr>
              <a:t>Agallidis</a:t>
            </a:r>
            <a:endParaRPr lang="en-US" dirty="0" smtClean="0">
              <a:solidFill>
                <a:srgbClr val="000090"/>
              </a:solidFill>
            </a:endParaRPr>
          </a:p>
          <a:p>
            <a:pPr lvl="0" algn="ctr" defTabSz="1066800">
              <a:lnSpc>
                <a:spcPts val="1800"/>
              </a:lnSpc>
            </a:pPr>
            <a:r>
              <a:rPr lang="en-US" kern="1200" dirty="0" smtClean="0">
                <a:solidFill>
                  <a:srgbClr val="000090"/>
                </a:solidFill>
              </a:rPr>
              <a:t>1880–1966</a:t>
            </a:r>
            <a:endParaRPr lang="en-US" kern="1200" dirty="0">
              <a:solidFill>
                <a:srgbClr val="000090"/>
              </a:solidFill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7177334" y="2695616"/>
            <a:ext cx="1404733" cy="956935"/>
          </a:xfrm>
          <a:custGeom>
            <a:avLst/>
            <a:gdLst>
              <a:gd name="connsiteX0" fmla="*/ 0 w 945319"/>
              <a:gd name="connsiteY0" fmla="*/ 60028 h 600277"/>
              <a:gd name="connsiteX1" fmla="*/ 60028 w 945319"/>
              <a:gd name="connsiteY1" fmla="*/ 0 h 600277"/>
              <a:gd name="connsiteX2" fmla="*/ 885291 w 945319"/>
              <a:gd name="connsiteY2" fmla="*/ 0 h 600277"/>
              <a:gd name="connsiteX3" fmla="*/ 945319 w 945319"/>
              <a:gd name="connsiteY3" fmla="*/ 60028 h 600277"/>
              <a:gd name="connsiteX4" fmla="*/ 945319 w 945319"/>
              <a:gd name="connsiteY4" fmla="*/ 540249 h 600277"/>
              <a:gd name="connsiteX5" fmla="*/ 885291 w 945319"/>
              <a:gd name="connsiteY5" fmla="*/ 600277 h 600277"/>
              <a:gd name="connsiteX6" fmla="*/ 60028 w 945319"/>
              <a:gd name="connsiteY6" fmla="*/ 600277 h 600277"/>
              <a:gd name="connsiteX7" fmla="*/ 0 w 945319"/>
              <a:gd name="connsiteY7" fmla="*/ 540249 h 600277"/>
              <a:gd name="connsiteX8" fmla="*/ 0 w 945319"/>
              <a:gd name="connsiteY8" fmla="*/ 60028 h 60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319" h="600277">
                <a:moveTo>
                  <a:pt x="0" y="60028"/>
                </a:moveTo>
                <a:cubicBezTo>
                  <a:pt x="0" y="26875"/>
                  <a:pt x="26875" y="0"/>
                  <a:pt x="60028" y="0"/>
                </a:cubicBezTo>
                <a:lnTo>
                  <a:pt x="885291" y="0"/>
                </a:lnTo>
                <a:cubicBezTo>
                  <a:pt x="918444" y="0"/>
                  <a:pt x="945319" y="26875"/>
                  <a:pt x="945319" y="60028"/>
                </a:cubicBezTo>
                <a:lnTo>
                  <a:pt x="945319" y="540249"/>
                </a:lnTo>
                <a:cubicBezTo>
                  <a:pt x="945319" y="573402"/>
                  <a:pt x="918444" y="600277"/>
                  <a:pt x="885291" y="600277"/>
                </a:cubicBezTo>
                <a:lnTo>
                  <a:pt x="60028" y="600277"/>
                </a:lnTo>
                <a:cubicBezTo>
                  <a:pt x="26875" y="600277"/>
                  <a:pt x="0" y="573402"/>
                  <a:pt x="0" y="540249"/>
                </a:cubicBezTo>
                <a:lnTo>
                  <a:pt x="0" y="60028"/>
                </a:lnTo>
                <a:close/>
              </a:path>
            </a:pathLst>
          </a:custGeom>
          <a:ln w="28575" cmpd="sng">
            <a:solidFill>
              <a:srgbClr val="C0504D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155700">
              <a:lnSpc>
                <a:spcPts val="1800"/>
              </a:lnSpc>
            </a:pPr>
            <a:r>
              <a:rPr lang="en-US" dirty="0" smtClean="0">
                <a:solidFill>
                  <a:srgbClr val="000090"/>
                </a:solidFill>
              </a:rPr>
              <a:t>E</a:t>
            </a:r>
            <a:r>
              <a:rPr lang="en-US" kern="1200" dirty="0" smtClean="0">
                <a:solidFill>
                  <a:srgbClr val="000090"/>
                </a:solidFill>
              </a:rPr>
              <a:t>dith</a:t>
            </a:r>
          </a:p>
          <a:p>
            <a:pPr lvl="0" algn="ctr" defTabSz="1155700">
              <a:lnSpc>
                <a:spcPts val="1800"/>
              </a:lnSpc>
            </a:pPr>
            <a:r>
              <a:rPr lang="en-US" dirty="0" err="1" smtClean="0">
                <a:solidFill>
                  <a:srgbClr val="000090"/>
                </a:solidFill>
              </a:rPr>
              <a:t>Zannos</a:t>
            </a:r>
            <a:endParaRPr lang="en-US" dirty="0" smtClean="0">
              <a:solidFill>
                <a:srgbClr val="000090"/>
              </a:solidFill>
            </a:endParaRPr>
          </a:p>
          <a:p>
            <a:pPr lvl="0" algn="ctr" defTabSz="1155700">
              <a:lnSpc>
                <a:spcPts val="1800"/>
              </a:lnSpc>
            </a:pPr>
            <a:r>
              <a:rPr lang="en-US" dirty="0" smtClean="0">
                <a:solidFill>
                  <a:srgbClr val="000090"/>
                </a:solidFill>
              </a:rPr>
              <a:t>1887-1977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4704" y="152654"/>
            <a:ext cx="2097749" cy="2432626"/>
            <a:chOff x="197694" y="152654"/>
            <a:chExt cx="2097749" cy="2432626"/>
          </a:xfrm>
        </p:grpSpPr>
        <p:sp>
          <p:nvSpPr>
            <p:cNvPr id="37" name="Freeform 36"/>
            <p:cNvSpPr/>
            <p:nvPr/>
          </p:nvSpPr>
          <p:spPr>
            <a:xfrm flipV="1">
              <a:off x="1053312" y="2146999"/>
              <a:ext cx="577694" cy="438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7356"/>
                  </a:lnTo>
                  <a:lnTo>
                    <a:pt x="577694" y="187356"/>
                  </a:lnTo>
                  <a:lnTo>
                    <a:pt x="577694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 37"/>
            <p:cNvSpPr/>
            <p:nvPr/>
          </p:nvSpPr>
          <p:spPr>
            <a:xfrm flipV="1">
              <a:off x="475617" y="2146999"/>
              <a:ext cx="577694" cy="438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77694" y="0"/>
                  </a:moveTo>
                  <a:lnTo>
                    <a:pt x="577694" y="187356"/>
                  </a:lnTo>
                  <a:lnTo>
                    <a:pt x="0" y="187356"/>
                  </a:lnTo>
                  <a:lnTo>
                    <a:pt x="0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Freeform 47"/>
            <p:cNvSpPr/>
            <p:nvPr/>
          </p:nvSpPr>
          <p:spPr>
            <a:xfrm>
              <a:off x="197694" y="1300402"/>
              <a:ext cx="945319" cy="956935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solidFill>
              <a:srgbClr val="FFFF00">
                <a:alpha val="90000"/>
              </a:srgbClr>
            </a:solidFill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Bernhard Schwab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smtClean="0">
                  <a:solidFill>
                    <a:srgbClr val="000090"/>
                  </a:solidFill>
                </a:rPr>
                <a:t>1835–1887</a:t>
              </a:r>
              <a:endParaRPr lang="en-US" sz="1400" kern="1200" dirty="0">
                <a:solidFill>
                  <a:srgbClr val="000090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1350124" y="1300402"/>
              <a:ext cx="945319" cy="956935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solidFill>
              <a:srgbClr val="FFFF00">
                <a:alpha val="90000"/>
              </a:srgbClr>
            </a:solidFill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dirty="0">
                  <a:solidFill>
                    <a:srgbClr val="000090"/>
                  </a:solidFill>
                </a:rPr>
                <a:t>Justine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smtClean="0">
                  <a:solidFill>
                    <a:srgbClr val="000090"/>
                  </a:solidFill>
                </a:rPr>
                <a:t>Rosenfeld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smtClean="0">
                  <a:solidFill>
                    <a:srgbClr val="000090"/>
                  </a:solidFill>
                </a:rPr>
                <a:t>1843–1870</a:t>
              </a: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472809" y="152654"/>
              <a:ext cx="1338298" cy="909242"/>
              <a:chOff x="472809" y="152654"/>
              <a:chExt cx="1338298" cy="909242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679674" y="152654"/>
                <a:ext cx="10598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German Jewish</a:t>
                </a:r>
                <a:endParaRPr lang="en-US" i="1" dirty="0"/>
              </a:p>
            </p:txBody>
          </p:sp>
          <p:sp>
            <p:nvSpPr>
              <p:cNvPr id="78" name="Left Brace 77"/>
              <p:cNvSpPr/>
              <p:nvPr/>
            </p:nvSpPr>
            <p:spPr>
              <a:xfrm rot="5400000">
                <a:off x="1022701" y="273490"/>
                <a:ext cx="238514" cy="1338298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399564" y="170968"/>
            <a:ext cx="2100709" cy="2414312"/>
            <a:chOff x="2502554" y="170968"/>
            <a:chExt cx="2100709" cy="2414312"/>
          </a:xfrm>
        </p:grpSpPr>
        <p:sp>
          <p:nvSpPr>
            <p:cNvPr id="34" name="Freeform 33"/>
            <p:cNvSpPr/>
            <p:nvPr/>
          </p:nvSpPr>
          <p:spPr>
            <a:xfrm flipV="1">
              <a:off x="3364092" y="2146999"/>
              <a:ext cx="577694" cy="438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7356"/>
                  </a:lnTo>
                  <a:lnTo>
                    <a:pt x="577694" y="187356"/>
                  </a:lnTo>
                  <a:lnTo>
                    <a:pt x="577694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 34"/>
            <p:cNvSpPr/>
            <p:nvPr/>
          </p:nvSpPr>
          <p:spPr>
            <a:xfrm flipV="1">
              <a:off x="2786397" y="2146999"/>
              <a:ext cx="577694" cy="438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77694" y="0"/>
                  </a:moveTo>
                  <a:lnTo>
                    <a:pt x="577694" y="187356"/>
                  </a:lnTo>
                  <a:lnTo>
                    <a:pt x="0" y="187356"/>
                  </a:lnTo>
                  <a:lnTo>
                    <a:pt x="0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Freeform 53"/>
            <p:cNvSpPr/>
            <p:nvPr/>
          </p:nvSpPr>
          <p:spPr>
            <a:xfrm>
              <a:off x="2502554" y="1300402"/>
              <a:ext cx="945319" cy="956935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solidFill>
              <a:srgbClr val="CCFFCC">
                <a:alpha val="90000"/>
              </a:srgbClr>
            </a:solidFill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Karl </a:t>
              </a:r>
              <a:r>
                <a:rPr lang="en-US" sz="1400" kern="1200" dirty="0" err="1" smtClean="0">
                  <a:solidFill>
                    <a:srgbClr val="000090"/>
                  </a:solidFill>
                </a:rPr>
                <a:t>Köglmayr</a:t>
              </a:r>
              <a:r>
                <a:rPr lang="en-US" sz="1400" kern="1200" dirty="0" smtClean="0">
                  <a:solidFill>
                    <a:srgbClr val="000090"/>
                  </a:solidFill>
                </a:rPr>
                <a:t> 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smtClean="0">
                  <a:solidFill>
                    <a:srgbClr val="000090"/>
                  </a:solidFill>
                </a:rPr>
                <a:t>1835–1887</a:t>
              </a:r>
              <a:endParaRPr lang="en-US" sz="1400" kern="1200" dirty="0">
                <a:solidFill>
                  <a:srgbClr val="000090"/>
                </a:solidFill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3657944" y="1300402"/>
              <a:ext cx="945319" cy="956935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solidFill>
              <a:srgbClr val="CCFFCC">
                <a:alpha val="90000"/>
              </a:srgbClr>
            </a:solidFill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Ursula </a:t>
              </a:r>
              <a:r>
                <a:rPr lang="en-US" sz="1400" kern="1200" dirty="0" err="1" smtClean="0">
                  <a:solidFill>
                    <a:srgbClr val="000090"/>
                  </a:solidFill>
                </a:rPr>
                <a:t>Selbertinger</a:t>
              </a:r>
              <a:endParaRPr lang="en-US" sz="1400" kern="1200" dirty="0" smtClean="0">
                <a:solidFill>
                  <a:srgbClr val="000090"/>
                </a:solidFill>
              </a:endParaRP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smtClean="0">
                  <a:solidFill>
                    <a:srgbClr val="000090"/>
                  </a:solidFill>
                </a:rPr>
                <a:t>1835–1890</a:t>
              </a:r>
              <a:endParaRPr lang="en-US" sz="1400" kern="1200" dirty="0">
                <a:solidFill>
                  <a:srgbClr val="000090"/>
                </a:solidFill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2939688" y="170968"/>
              <a:ext cx="1352416" cy="890926"/>
              <a:chOff x="2939688" y="170968"/>
              <a:chExt cx="1352416" cy="890926"/>
            </a:xfrm>
          </p:grpSpPr>
          <p:sp>
            <p:nvSpPr>
              <p:cNvPr id="74" name="TextBox 73"/>
              <p:cNvSpPr txBox="1"/>
              <p:nvPr/>
            </p:nvSpPr>
            <p:spPr>
              <a:xfrm>
                <a:off x="2939688" y="170968"/>
                <a:ext cx="12630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German Catholic</a:t>
                </a:r>
                <a:endParaRPr lang="en-US" i="1" dirty="0"/>
              </a:p>
            </p:txBody>
          </p:sp>
          <p:sp>
            <p:nvSpPr>
              <p:cNvPr id="80" name="Left Brace 79"/>
              <p:cNvSpPr/>
              <p:nvPr/>
            </p:nvSpPr>
            <p:spPr>
              <a:xfrm rot="5400000">
                <a:off x="3495696" y="265486"/>
                <a:ext cx="254518" cy="1338298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702378" y="170968"/>
            <a:ext cx="3180283" cy="2414312"/>
            <a:chOff x="4805368" y="170968"/>
            <a:chExt cx="3180283" cy="2414312"/>
          </a:xfrm>
        </p:grpSpPr>
        <p:sp>
          <p:nvSpPr>
            <p:cNvPr id="28" name="Freeform 27"/>
            <p:cNvSpPr/>
            <p:nvPr/>
          </p:nvSpPr>
          <p:spPr>
            <a:xfrm flipV="1">
              <a:off x="7407957" y="2146999"/>
              <a:ext cx="577694" cy="438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77694" y="0"/>
                  </a:moveTo>
                  <a:lnTo>
                    <a:pt x="577694" y="187356"/>
                  </a:lnTo>
                  <a:lnTo>
                    <a:pt x="0" y="187356"/>
                  </a:lnTo>
                  <a:lnTo>
                    <a:pt x="0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 29"/>
            <p:cNvSpPr/>
            <p:nvPr/>
          </p:nvSpPr>
          <p:spPr>
            <a:xfrm flipV="1">
              <a:off x="5674872" y="2146999"/>
              <a:ext cx="577694" cy="438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7356"/>
                  </a:lnTo>
                  <a:lnTo>
                    <a:pt x="577694" y="187356"/>
                  </a:lnTo>
                  <a:lnTo>
                    <a:pt x="577694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 flipV="1">
              <a:off x="5097177" y="2146999"/>
              <a:ext cx="577694" cy="438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77694" y="0"/>
                  </a:moveTo>
                  <a:lnTo>
                    <a:pt x="577694" y="187356"/>
                  </a:lnTo>
                  <a:lnTo>
                    <a:pt x="0" y="187356"/>
                  </a:lnTo>
                  <a:lnTo>
                    <a:pt x="0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Freeform 61"/>
            <p:cNvSpPr/>
            <p:nvPr/>
          </p:nvSpPr>
          <p:spPr>
            <a:xfrm>
              <a:off x="4805368" y="1300402"/>
              <a:ext cx="945319" cy="956935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90000"/>
              </a:schemeClr>
            </a:solidFill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Demos-</a:t>
              </a:r>
              <a:r>
                <a:rPr lang="en-US" sz="1400" kern="1200" dirty="0" err="1" smtClean="0">
                  <a:solidFill>
                    <a:srgbClr val="000090"/>
                  </a:solidFill>
                </a:rPr>
                <a:t>thenes</a:t>
              </a:r>
              <a:r>
                <a:rPr lang="en-US" sz="1400" kern="1200" dirty="0" smtClean="0">
                  <a:solidFill>
                    <a:srgbClr val="000090"/>
                  </a:solidFill>
                </a:rPr>
                <a:t> </a:t>
              </a:r>
              <a:r>
                <a:rPr lang="en-US" sz="1400" kern="1200" dirty="0" err="1" smtClean="0">
                  <a:solidFill>
                    <a:srgbClr val="000090"/>
                  </a:solidFill>
                </a:rPr>
                <a:t>Agallidis</a:t>
              </a:r>
              <a:endParaRPr lang="en-US" sz="1400" kern="1200" dirty="0" smtClean="0">
                <a:solidFill>
                  <a:srgbClr val="000090"/>
                </a:solidFill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5960758" y="1300400"/>
              <a:ext cx="945319" cy="956935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90000"/>
              </a:schemeClr>
            </a:solidFill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err="1" smtClean="0">
                  <a:solidFill>
                    <a:srgbClr val="000090"/>
                  </a:solidFill>
                </a:rPr>
                <a:t>Kleopatra</a:t>
              </a:r>
              <a:endParaRPr lang="en-US" sz="1400" kern="1200" dirty="0" smtClean="0">
                <a:solidFill>
                  <a:srgbClr val="000090"/>
                </a:solidFill>
              </a:endParaRP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err="1" smtClean="0">
                  <a:solidFill>
                    <a:srgbClr val="000090"/>
                  </a:solidFill>
                </a:rPr>
                <a:t>Panayoto-poulou</a:t>
              </a:r>
              <a:endParaRPr lang="en-US" sz="1400" kern="1200" dirty="0">
                <a:solidFill>
                  <a:srgbClr val="000090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7037372" y="1300402"/>
              <a:ext cx="945319" cy="956935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90000"/>
              </a:schemeClr>
            </a:solidFill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err="1" smtClean="0">
                  <a:solidFill>
                    <a:srgbClr val="000090"/>
                  </a:solidFill>
                </a:rPr>
                <a:t>Aristoboulos</a:t>
              </a:r>
              <a:r>
                <a:rPr lang="en-US" sz="1400" kern="1200" dirty="0" smtClean="0">
                  <a:solidFill>
                    <a:srgbClr val="000090"/>
                  </a:solidFill>
                </a:rPr>
                <a:t> 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err="1" smtClean="0">
                  <a:solidFill>
                    <a:srgbClr val="000090"/>
                  </a:solidFill>
                </a:rPr>
                <a:t>Zannos</a:t>
              </a:r>
              <a:endParaRPr lang="en-US" sz="1400" dirty="0" smtClean="0">
                <a:solidFill>
                  <a:srgbClr val="000090"/>
                </a:solidFill>
              </a:endParaRP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1856–1943</a:t>
              </a:r>
              <a:endParaRPr lang="en-US" sz="1400" kern="1200" dirty="0">
                <a:solidFill>
                  <a:srgbClr val="000090"/>
                </a:solidFill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5281139" y="170968"/>
              <a:ext cx="2304558" cy="890924"/>
              <a:chOff x="5281139" y="170968"/>
              <a:chExt cx="2304558" cy="890924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5764256" y="170968"/>
                <a:ext cx="12731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Greek Orthodox</a:t>
                </a:r>
                <a:endParaRPr lang="en-US" i="1" dirty="0"/>
              </a:p>
            </p:txBody>
          </p:sp>
          <p:sp>
            <p:nvSpPr>
              <p:cNvPr id="81" name="Left Brace 80"/>
              <p:cNvSpPr/>
              <p:nvPr/>
            </p:nvSpPr>
            <p:spPr>
              <a:xfrm rot="5400000">
                <a:off x="6314164" y="-209641"/>
                <a:ext cx="238508" cy="2304558"/>
              </a:xfrm>
              <a:prstGeom prst="lef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7882662" y="136648"/>
            <a:ext cx="1231966" cy="2448632"/>
            <a:chOff x="7985652" y="136648"/>
            <a:chExt cx="1231966" cy="2448632"/>
          </a:xfrm>
        </p:grpSpPr>
        <p:sp>
          <p:nvSpPr>
            <p:cNvPr id="27" name="Freeform 26"/>
            <p:cNvSpPr/>
            <p:nvPr/>
          </p:nvSpPr>
          <p:spPr>
            <a:xfrm flipV="1">
              <a:off x="7985652" y="2146999"/>
              <a:ext cx="577694" cy="43828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7356"/>
                  </a:lnTo>
                  <a:lnTo>
                    <a:pt x="577694" y="187356"/>
                  </a:lnTo>
                  <a:lnTo>
                    <a:pt x="577694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0" name="Freeform 69"/>
            <p:cNvSpPr/>
            <p:nvPr/>
          </p:nvSpPr>
          <p:spPr>
            <a:xfrm>
              <a:off x="8192761" y="1300405"/>
              <a:ext cx="945319" cy="956935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90000"/>
              </a:schemeClr>
            </a:solidFill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Alice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smtClean="0">
                  <a:solidFill>
                    <a:srgbClr val="000090"/>
                  </a:solidFill>
                </a:rPr>
                <a:t>Roche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1865–1907</a:t>
              </a:r>
              <a:endParaRPr lang="en-US" sz="1400" kern="1200" dirty="0">
                <a:solidFill>
                  <a:srgbClr val="000090"/>
                </a:solidFill>
              </a:endParaRPr>
            </a:p>
          </p:txBody>
        </p:sp>
        <p:grpSp>
          <p:nvGrpSpPr>
            <p:cNvPr id="88" name="Group 87"/>
            <p:cNvGrpSpPr/>
            <p:nvPr/>
          </p:nvGrpSpPr>
          <p:grpSpPr>
            <a:xfrm>
              <a:off x="7985652" y="136648"/>
              <a:ext cx="1231966" cy="925248"/>
              <a:chOff x="7985652" y="136648"/>
              <a:chExt cx="1231966" cy="925248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7985652" y="136648"/>
                <a:ext cx="123196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 smtClean="0"/>
                  <a:t>French Protestant</a:t>
                </a:r>
                <a:endParaRPr lang="en-US" i="1" dirty="0"/>
              </a:p>
            </p:txBody>
          </p:sp>
          <p:cxnSp>
            <p:nvCxnSpPr>
              <p:cNvPr id="83" name="Straight Connector 82"/>
              <p:cNvCxnSpPr/>
              <p:nvPr/>
            </p:nvCxnSpPr>
            <p:spPr>
              <a:xfrm flipH="1">
                <a:off x="8563346" y="782979"/>
                <a:ext cx="1" cy="27891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707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pmap-karte-franken-13611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509125" cy="950912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857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53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15082"/>
            <a:ext cx="8229600" cy="519112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1F497D"/>
                </a:solidFill>
              </a:rPr>
              <a:t>Ermetzhofen</a:t>
            </a:r>
            <a:endParaRPr lang="en-US" sz="36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35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pmap-karte-rimpar-13509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455" y="369455"/>
            <a:ext cx="6119090" cy="61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51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175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19075" y="274638"/>
            <a:ext cx="2257425" cy="503237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Andreas Schwab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790825" y="295276"/>
            <a:ext cx="2257425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1F497D"/>
                </a:solidFill>
              </a:rPr>
              <a:t>Christian </a:t>
            </a:r>
            <a:r>
              <a:rPr lang="en-US" sz="2400" dirty="0" err="1" smtClean="0">
                <a:solidFill>
                  <a:srgbClr val="1F497D"/>
                </a:solidFill>
              </a:rPr>
              <a:t>Zickler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616450" y="777875"/>
            <a:ext cx="2257425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1F497D"/>
                </a:solidFill>
              </a:rPr>
              <a:t>JohannaZickler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505575" y="274638"/>
            <a:ext cx="2257425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1F497D"/>
                </a:solidFill>
              </a:rPr>
              <a:t>Friedrich </a:t>
            </a:r>
            <a:r>
              <a:rPr lang="en-US" sz="2400" dirty="0" err="1" smtClean="0">
                <a:solidFill>
                  <a:srgbClr val="1F497D"/>
                </a:solidFill>
              </a:rPr>
              <a:t>Dehner</a:t>
            </a:r>
            <a:endParaRPr lang="en-US" sz="24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7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51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53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53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3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54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3" name="Picture 5" descr="Jeanette+Justine_1s"/>
          <p:cNvPicPr>
            <a:picLocks noChangeAspect="1" noChangeArrowheads="1"/>
          </p:cNvPicPr>
          <p:nvPr/>
        </p:nvPicPr>
        <p:blipFill>
          <a:blip r:embed="rId3" cstate="screen">
            <a:lum bright="8000" contras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anetteH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92202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651374" y="274637"/>
            <a:ext cx="4035425" cy="2201863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effectLst/>
                <a:latin typeface="Calibri"/>
                <a:ea typeface="Times New Roman"/>
                <a:cs typeface="TimesNewRomanPSMT"/>
              </a:rPr>
              <a:t>Headstone for </a:t>
            </a:r>
            <a:r>
              <a:rPr lang="en-US" sz="2400" b="1" dirty="0" err="1" smtClean="0">
                <a:effectLst/>
                <a:latin typeface="Calibri"/>
                <a:ea typeface="Times New Roman"/>
                <a:cs typeface="TimesNewRomanPSMT"/>
              </a:rPr>
              <a:t>Jeanetta</a:t>
            </a:r>
            <a:r>
              <a:rPr lang="en-US" sz="2400" b="1" dirty="0" smtClean="0">
                <a:effectLst/>
                <a:latin typeface="Calibri"/>
                <a:ea typeface="Times New Roman"/>
                <a:cs typeface="TimesNewRomanPSMT"/>
              </a:rPr>
              <a:t> Schwab, Hebrew side with acrostic poem on the name </a:t>
            </a:r>
            <a:r>
              <a:rPr lang="en-US" sz="2400" b="1" dirty="0" err="1" smtClean="0">
                <a:effectLst/>
                <a:latin typeface="Calibri"/>
                <a:ea typeface="Times New Roman"/>
                <a:cs typeface="TimesNewRomanPSMT"/>
              </a:rPr>
              <a:t>Shprintzla</a:t>
            </a:r>
            <a:endParaRPr lang="en-CA" sz="2400" dirty="0" smtClean="0">
              <a:effectLst/>
              <a:latin typeface="Calibri"/>
              <a:ea typeface="Times New Roman"/>
            </a:endParaRPr>
          </a:p>
          <a:p>
            <a:r>
              <a:rPr lang="en-US" sz="2400" dirty="0" smtClean="0">
                <a:effectLst/>
                <a:latin typeface="Calibri"/>
                <a:ea typeface="Times New Roman"/>
                <a:cs typeface="TimesNewRomanPSMT"/>
              </a:rPr>
              <a:t>(Photo: </a:t>
            </a:r>
            <a:r>
              <a:rPr lang="en-GB" sz="2400" dirty="0" smtClean="0">
                <a:effectLst/>
                <a:latin typeface="Calibri"/>
                <a:ea typeface="Times New Roman"/>
              </a:rPr>
              <a:t>Christian </a:t>
            </a:r>
            <a:r>
              <a:rPr lang="en-GB" sz="2400" dirty="0" err="1" smtClean="0">
                <a:effectLst/>
                <a:latin typeface="Calibri"/>
                <a:ea typeface="Times New Roman"/>
              </a:rPr>
              <a:t>Zickler</a:t>
            </a:r>
            <a:r>
              <a:rPr lang="en-GB" sz="2400" dirty="0" smtClean="0">
                <a:effectLst/>
                <a:latin typeface="Calibri"/>
                <a:ea typeface="Times New Roman"/>
              </a:rPr>
              <a:t>)</a:t>
            </a:r>
            <a:r>
              <a:rPr lang="en-CA" sz="2400" dirty="0" smtClean="0">
                <a:effectLst/>
                <a:latin typeface="Calibri"/>
              </a:rPr>
              <a:t> </a:t>
            </a:r>
            <a:endParaRPr lang="en-US" sz="2400" dirty="0"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92202" y="275689"/>
            <a:ext cx="4593047" cy="6186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פ   נ</a:t>
            </a:r>
            <a:r>
              <a:rPr lang="en-CA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endParaRPr lang="en-CA" sz="24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האשה </a:t>
            </a:r>
            <a:r>
              <a:rPr lang="x-none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חשובה אח מ 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שפרינצלא</a:t>
            </a:r>
            <a:endParaRPr lang="en-CA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x-none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רחל אשת כ ברוך שוואב מפה</a:t>
            </a:r>
            <a:endParaRPr lang="en-CA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x-none" sz="3200" b="1" dirty="0"/>
              <a:t>ש</a:t>
            </a:r>
            <a:r>
              <a:rPr lang="x-none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א </a:t>
            </a:r>
            <a:r>
              <a:rPr lang="en-C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]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... ...</a:t>
            </a:r>
            <a:r>
              <a:rPr lang="en-C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[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x-none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בלעת מנשים שושנה</a:t>
            </a:r>
            <a:endParaRPr lang="en-CA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x-none" sz="3200" b="1" dirty="0" smtClean="0">
                <a:solidFill>
                  <a:srgbClr val="FFFFFF"/>
                </a:solidFill>
              </a:rPr>
              <a:t>פ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ר</a:t>
            </a:r>
            <a:r>
              <a:rPr lang="en-C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]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חה</a:t>
            </a:r>
            <a:r>
              <a:rPr lang="x-none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.. 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..</a:t>
            </a:r>
            <a:r>
              <a:rPr lang="en-C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[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עלתל </a:t>
            </a:r>
            <a:r>
              <a:rPr lang="x-none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כתפוח את פריה</a:t>
            </a:r>
            <a:endParaRPr lang="en-CA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x-none" sz="3200" b="1" dirty="0" smtClean="0">
                <a:solidFill>
                  <a:srgbClr val="FFFFFF"/>
                </a:solidFill>
              </a:rPr>
              <a:t>ר</a:t>
            </a:r>
            <a:r>
              <a:rPr lang="en-C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]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חוק מפנינים</a:t>
            </a:r>
            <a:r>
              <a:rPr lang="en-C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[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x-none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יקרה וכבודה</a:t>
            </a:r>
            <a:endParaRPr lang="en-CA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x-none" sz="3200" b="1" dirty="0">
                <a:solidFill>
                  <a:srgbClr val="FFFFFF"/>
                </a:solidFill>
              </a:rPr>
              <a:t>י</a:t>
            </a:r>
            <a:r>
              <a:rPr lang="x-none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ופי </a:t>
            </a:r>
            <a:r>
              <a:rPr lang="en-C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]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וכבוד</a:t>
            </a:r>
            <a:r>
              <a:rPr lang="en-C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[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x-none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הוצק בשפתותיה</a:t>
            </a:r>
            <a:endParaRPr lang="en-CA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x-none" sz="3200" b="1" dirty="0">
                <a:solidFill>
                  <a:srgbClr val="FFFFFF"/>
                </a:solidFill>
              </a:rPr>
              <a:t>נ</a:t>
            </a:r>
            <a:r>
              <a:rPr lang="x-none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זר לבעלה ועטרת היתה לביתה</a:t>
            </a:r>
            <a:endParaRPr lang="en-CA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x-none" sz="3200" b="1" dirty="0" smtClean="0">
                <a:solidFill>
                  <a:srgbClr val="FFFFFF"/>
                </a:solidFill>
              </a:rPr>
              <a:t>צ</a:t>
            </a:r>
            <a:r>
              <a:rPr lang="en-C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]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נועה ...</a:t>
            </a:r>
            <a:r>
              <a:rPr lang="en-C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[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x-none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בדבורה ובמעשה</a:t>
            </a:r>
            <a:endParaRPr lang="en-CA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x-none" sz="3200" b="1" dirty="0" smtClean="0">
                <a:solidFill>
                  <a:srgbClr val="FFFFFF"/>
                </a:solidFill>
              </a:rPr>
              <a:t>ל</a:t>
            </a:r>
            <a:r>
              <a:rPr lang="en-C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]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זאת יקרא</a:t>
            </a:r>
            <a:r>
              <a:rPr lang="en-C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[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x-none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אשה כי מאיש לקחת</a:t>
            </a:r>
            <a:endParaRPr lang="en-CA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x-none" sz="3200" b="1" dirty="0" smtClean="0">
                <a:solidFill>
                  <a:srgbClr val="FFFFFF"/>
                </a:solidFill>
              </a:rPr>
              <a:t>א</a:t>
            </a:r>
            <a:r>
              <a:rPr lang="en-C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]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....</a:t>
            </a:r>
            <a:r>
              <a:rPr lang="en-C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[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x-none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עשרים וחמשה לשנותיה</a:t>
            </a:r>
            <a:endParaRPr lang="en-CA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en-C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]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....</a:t>
            </a:r>
            <a:r>
              <a:rPr lang="en-CA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[</a:t>
            </a:r>
            <a:r>
              <a:rPr lang="x-none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x-none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ביום א</a:t>
            </a:r>
            <a:endParaRPr lang="en-CA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CA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]</a:t>
            </a:r>
            <a:r>
              <a:rPr lang="x-none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ת </a:t>
            </a:r>
            <a:r>
              <a:rPr lang="x-none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נ צ ב </a:t>
            </a:r>
            <a:r>
              <a:rPr lang="x-none" sz="32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ה</a:t>
            </a:r>
            <a:r>
              <a:rPr lang="en-CA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[</a:t>
            </a:r>
            <a:endParaRPr lang="en-CA" sz="3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8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64125" y="0"/>
            <a:ext cx="392112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400" b="1" dirty="0"/>
              <a:t>פ   נ</a:t>
            </a:r>
            <a:r>
              <a:rPr lang="en-CA" sz="2000" dirty="0"/>
              <a:t> </a:t>
            </a:r>
            <a:endParaRPr lang="en-CA" sz="2000" dirty="0" smtClean="0"/>
          </a:p>
          <a:p>
            <a:pPr algn="r"/>
            <a:r>
              <a:rPr lang="x-none" sz="2000" dirty="0" smtClean="0"/>
              <a:t>האשה </a:t>
            </a:r>
            <a:r>
              <a:rPr lang="x-none" sz="2000" dirty="0"/>
              <a:t>חשובה אח מ </a:t>
            </a:r>
            <a:r>
              <a:rPr lang="x-none" sz="2000" dirty="0" smtClean="0"/>
              <a:t>שפרינצלא</a:t>
            </a:r>
            <a:endParaRPr lang="en-CA" sz="2000" dirty="0"/>
          </a:p>
          <a:p>
            <a:pPr algn="r"/>
            <a:r>
              <a:rPr lang="x-none" sz="2000" dirty="0"/>
              <a:t>רחל אשת כ ברוך שוואב מפה</a:t>
            </a:r>
            <a:endParaRPr lang="en-CA" sz="2000" dirty="0"/>
          </a:p>
          <a:p>
            <a:pPr algn="r"/>
            <a:r>
              <a:rPr lang="x-none" sz="2000" b="1" dirty="0"/>
              <a:t>ש</a:t>
            </a:r>
            <a:r>
              <a:rPr lang="x-none" sz="2000" dirty="0"/>
              <a:t>א </a:t>
            </a:r>
            <a:r>
              <a:rPr lang="en-CA" sz="2000" dirty="0" smtClean="0"/>
              <a:t>]</a:t>
            </a:r>
            <a:r>
              <a:rPr lang="x-none" sz="2000" dirty="0" smtClean="0"/>
              <a:t>... ...</a:t>
            </a:r>
            <a:r>
              <a:rPr lang="en-CA" sz="2000" dirty="0" smtClean="0"/>
              <a:t>[</a:t>
            </a:r>
            <a:r>
              <a:rPr lang="x-none" sz="2000" dirty="0" smtClean="0"/>
              <a:t> </a:t>
            </a:r>
            <a:r>
              <a:rPr lang="x-none" sz="2000" dirty="0"/>
              <a:t>בלעת מנשים שושנה</a:t>
            </a:r>
            <a:endParaRPr lang="en-CA" sz="2000" dirty="0"/>
          </a:p>
          <a:p>
            <a:pPr algn="r"/>
            <a:r>
              <a:rPr lang="x-none" sz="2000" b="1" dirty="0" smtClean="0"/>
              <a:t>פ</a:t>
            </a:r>
            <a:r>
              <a:rPr lang="x-none" sz="2000" dirty="0" smtClean="0"/>
              <a:t>ר</a:t>
            </a:r>
            <a:r>
              <a:rPr lang="en-CA" sz="2000" dirty="0" smtClean="0"/>
              <a:t>]</a:t>
            </a:r>
            <a:r>
              <a:rPr lang="x-none" sz="2000" dirty="0" smtClean="0"/>
              <a:t>חה</a:t>
            </a:r>
            <a:r>
              <a:rPr lang="x-none" sz="2000" dirty="0"/>
              <a:t>.. </a:t>
            </a:r>
            <a:r>
              <a:rPr lang="x-none" sz="2000" dirty="0" smtClean="0"/>
              <a:t>..</a:t>
            </a:r>
            <a:r>
              <a:rPr lang="en-CA" sz="2000" dirty="0" smtClean="0"/>
              <a:t>[</a:t>
            </a:r>
            <a:r>
              <a:rPr lang="x-none" sz="2000" dirty="0" smtClean="0"/>
              <a:t>עלתל </a:t>
            </a:r>
            <a:r>
              <a:rPr lang="x-none" sz="2000" dirty="0"/>
              <a:t>כתפוח את פריה</a:t>
            </a:r>
            <a:endParaRPr lang="en-CA" sz="2000" dirty="0"/>
          </a:p>
          <a:p>
            <a:pPr algn="r"/>
            <a:r>
              <a:rPr lang="x-none" sz="2000" b="1" dirty="0" smtClean="0"/>
              <a:t>ר</a:t>
            </a:r>
            <a:r>
              <a:rPr lang="en-CA" sz="2000" dirty="0" smtClean="0"/>
              <a:t>]</a:t>
            </a:r>
            <a:r>
              <a:rPr lang="x-none" sz="2000" dirty="0" smtClean="0"/>
              <a:t>חוק מפנינים</a:t>
            </a:r>
            <a:r>
              <a:rPr lang="en-CA" sz="2000" dirty="0" smtClean="0"/>
              <a:t>[</a:t>
            </a:r>
            <a:r>
              <a:rPr lang="x-none" sz="2000" dirty="0" smtClean="0"/>
              <a:t> </a:t>
            </a:r>
            <a:r>
              <a:rPr lang="x-none" sz="2000" dirty="0"/>
              <a:t>יקרה וכבודה</a:t>
            </a:r>
            <a:endParaRPr lang="en-CA" sz="2000" dirty="0"/>
          </a:p>
          <a:p>
            <a:pPr algn="r"/>
            <a:r>
              <a:rPr lang="x-none" sz="2000" b="1" dirty="0"/>
              <a:t>י</a:t>
            </a:r>
            <a:r>
              <a:rPr lang="x-none" sz="2000" dirty="0"/>
              <a:t>ופי </a:t>
            </a:r>
            <a:r>
              <a:rPr lang="en-CA" sz="2000" dirty="0" smtClean="0"/>
              <a:t>]</a:t>
            </a:r>
            <a:r>
              <a:rPr lang="x-none" sz="2000" dirty="0" smtClean="0"/>
              <a:t>וכבוד</a:t>
            </a:r>
            <a:r>
              <a:rPr lang="en-CA" sz="2000" dirty="0" smtClean="0"/>
              <a:t>[</a:t>
            </a:r>
            <a:r>
              <a:rPr lang="x-none" sz="2000" dirty="0" smtClean="0"/>
              <a:t> </a:t>
            </a:r>
            <a:r>
              <a:rPr lang="x-none" sz="2000" dirty="0"/>
              <a:t>הוצק בשפתותיה</a:t>
            </a:r>
            <a:endParaRPr lang="en-CA" sz="2000" dirty="0"/>
          </a:p>
          <a:p>
            <a:pPr algn="r"/>
            <a:r>
              <a:rPr lang="x-none" sz="2000" b="1" dirty="0"/>
              <a:t>נ</a:t>
            </a:r>
            <a:r>
              <a:rPr lang="x-none" sz="2000" dirty="0"/>
              <a:t>זר לבעלה ועטרת היתה לביתה</a:t>
            </a:r>
            <a:endParaRPr lang="en-CA" sz="2000" dirty="0"/>
          </a:p>
          <a:p>
            <a:pPr algn="r"/>
            <a:r>
              <a:rPr lang="x-none" sz="2000" b="1" dirty="0" smtClean="0"/>
              <a:t>צ</a:t>
            </a:r>
            <a:r>
              <a:rPr lang="en-CA" sz="2000" dirty="0" smtClean="0"/>
              <a:t>]</a:t>
            </a:r>
            <a:r>
              <a:rPr lang="x-none" sz="2000" dirty="0" smtClean="0"/>
              <a:t>נועה ...</a:t>
            </a:r>
            <a:r>
              <a:rPr lang="en-CA" sz="2000" dirty="0" smtClean="0"/>
              <a:t>[</a:t>
            </a:r>
            <a:r>
              <a:rPr lang="x-none" sz="2000" dirty="0" smtClean="0"/>
              <a:t> </a:t>
            </a:r>
            <a:r>
              <a:rPr lang="x-none" sz="2000" dirty="0"/>
              <a:t>בדבורה ובמעשה</a:t>
            </a:r>
            <a:endParaRPr lang="en-CA" sz="2000" dirty="0"/>
          </a:p>
          <a:p>
            <a:pPr algn="r"/>
            <a:r>
              <a:rPr lang="x-none" sz="2000" b="1" dirty="0" smtClean="0"/>
              <a:t>ל</a:t>
            </a:r>
            <a:r>
              <a:rPr lang="en-CA" sz="2000" dirty="0" smtClean="0"/>
              <a:t>]</a:t>
            </a:r>
            <a:r>
              <a:rPr lang="x-none" sz="2000" dirty="0" smtClean="0"/>
              <a:t>זאת יקרא</a:t>
            </a:r>
            <a:r>
              <a:rPr lang="en-CA" sz="2000" dirty="0" smtClean="0"/>
              <a:t>[</a:t>
            </a:r>
            <a:r>
              <a:rPr lang="x-none" sz="2000" dirty="0" smtClean="0"/>
              <a:t> </a:t>
            </a:r>
            <a:r>
              <a:rPr lang="x-none" sz="2000" dirty="0"/>
              <a:t>אשה כי מאיש לקחת</a:t>
            </a:r>
            <a:endParaRPr lang="en-CA" sz="2000" dirty="0"/>
          </a:p>
          <a:p>
            <a:pPr algn="r"/>
            <a:r>
              <a:rPr lang="x-none" sz="2000" b="1" dirty="0" smtClean="0"/>
              <a:t>א</a:t>
            </a:r>
            <a:r>
              <a:rPr lang="en-CA" sz="2000" dirty="0" smtClean="0"/>
              <a:t>]</a:t>
            </a:r>
            <a:r>
              <a:rPr lang="x-none" sz="2000" dirty="0" smtClean="0"/>
              <a:t>....</a:t>
            </a:r>
            <a:r>
              <a:rPr lang="en-CA" sz="2000" dirty="0" smtClean="0"/>
              <a:t>[</a:t>
            </a:r>
            <a:r>
              <a:rPr lang="x-none" sz="2000" dirty="0" smtClean="0"/>
              <a:t> </a:t>
            </a:r>
            <a:r>
              <a:rPr lang="x-none" sz="2000" dirty="0"/>
              <a:t>עשרים וחמשה לשנותיה</a:t>
            </a:r>
            <a:endParaRPr lang="en-CA" sz="2000" dirty="0"/>
          </a:p>
          <a:p>
            <a:pPr algn="r"/>
            <a:r>
              <a:rPr lang="en-CA" sz="2000" dirty="0" smtClean="0"/>
              <a:t>]</a:t>
            </a:r>
            <a:r>
              <a:rPr lang="x-none" sz="2000" dirty="0" smtClean="0"/>
              <a:t>....</a:t>
            </a:r>
            <a:r>
              <a:rPr lang="en-CA" sz="2000" dirty="0" smtClean="0"/>
              <a:t>[</a:t>
            </a:r>
            <a:r>
              <a:rPr lang="x-none" sz="2000" dirty="0" smtClean="0"/>
              <a:t> </a:t>
            </a:r>
            <a:r>
              <a:rPr lang="x-none" sz="2000" dirty="0"/>
              <a:t>ביום א</a:t>
            </a:r>
            <a:endParaRPr lang="en-CA" sz="2000" dirty="0"/>
          </a:p>
          <a:p>
            <a:pPr algn="ctr"/>
            <a:r>
              <a:rPr lang="en-CA" sz="2800" dirty="0" smtClean="0"/>
              <a:t>]</a:t>
            </a:r>
            <a:r>
              <a:rPr lang="x-none" sz="2800" b="1" dirty="0" smtClean="0"/>
              <a:t>ת </a:t>
            </a:r>
            <a:r>
              <a:rPr lang="x-none" sz="2800" b="1" dirty="0"/>
              <a:t>נ צ ב </a:t>
            </a:r>
            <a:r>
              <a:rPr lang="x-none" sz="2800" b="1" dirty="0" smtClean="0"/>
              <a:t>ה</a:t>
            </a:r>
            <a:r>
              <a:rPr lang="en-CA" sz="2800" dirty="0" smtClean="0"/>
              <a:t>[</a:t>
            </a:r>
            <a:endParaRPr lang="en-CA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47625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Here lies</a:t>
            </a:r>
          </a:p>
          <a:p>
            <a:r>
              <a:rPr lang="en-US" sz="2000" dirty="0"/>
              <a:t>The respected woman, woman of valor, Mrs. </a:t>
            </a:r>
            <a:r>
              <a:rPr lang="en-US" sz="2000" dirty="0" err="1"/>
              <a:t>Sprintzla</a:t>
            </a:r>
            <a:endParaRPr lang="en-US" sz="2000" dirty="0"/>
          </a:p>
          <a:p>
            <a:r>
              <a:rPr lang="en-US" sz="2000" dirty="0"/>
              <a:t>Rachel, wife of Baruch Schwab from this town,</a:t>
            </a:r>
          </a:p>
          <a:p>
            <a:r>
              <a:rPr lang="en-US" sz="2000" dirty="0"/>
              <a:t>... of women, her rose</a:t>
            </a:r>
          </a:p>
          <a:p>
            <a:r>
              <a:rPr lang="en-US" sz="2000" dirty="0"/>
              <a:t>[blossomed, …] like an apple her fruit,</a:t>
            </a:r>
          </a:p>
          <a:p>
            <a:r>
              <a:rPr lang="en-US" sz="2000" dirty="0"/>
              <a:t>Her worth and honor far more than pearls, </a:t>
            </a:r>
          </a:p>
          <a:p>
            <a:r>
              <a:rPr lang="en-US" sz="2000" dirty="0"/>
              <a:t>Beauty [and honor] her lips have been anointed, </a:t>
            </a:r>
          </a:p>
          <a:p>
            <a:r>
              <a:rPr lang="en-US" sz="2000" dirty="0"/>
              <a:t>A tiara to her husband, and crown she was to her home,</a:t>
            </a:r>
          </a:p>
          <a:p>
            <a:r>
              <a:rPr lang="en-US" sz="2000" dirty="0"/>
              <a:t>[Modest …] in her speech and deeds,</a:t>
            </a:r>
          </a:p>
          <a:p>
            <a:r>
              <a:rPr lang="en-US" sz="2000" dirty="0"/>
              <a:t>[Therefore she was called] a woman for she was taken from a man. </a:t>
            </a:r>
          </a:p>
          <a:p>
            <a:r>
              <a:rPr lang="en-US" sz="2000" dirty="0"/>
              <a:t>[…] twenty five of her years,</a:t>
            </a:r>
          </a:p>
          <a:p>
            <a:r>
              <a:rPr lang="en-US" sz="2000" dirty="0"/>
              <a:t>[…] on Sunday</a:t>
            </a:r>
          </a:p>
          <a:p>
            <a:r>
              <a:rPr lang="en-US" sz="2000" dirty="0"/>
              <a:t>[…]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445125" y="6171407"/>
            <a:ext cx="35369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Transcription of the Hebrew text and translation by </a:t>
            </a:r>
            <a:r>
              <a:rPr lang="en-GB" sz="1600" dirty="0" err="1"/>
              <a:t>Yitschok</a:t>
            </a:r>
            <a:r>
              <a:rPr lang="en-GB" sz="1600" dirty="0"/>
              <a:t> </a:t>
            </a:r>
            <a:r>
              <a:rPr lang="en-GB" sz="1600" dirty="0" err="1"/>
              <a:t>Margareten</a:t>
            </a:r>
            <a:r>
              <a:rPr lang="en-CA" sz="1600" dirty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42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Jeanetta_d_x"/>
          <p:cNvPicPr>
            <a:picLocks noChangeAspect="1" noChangeArrowheads="1"/>
          </p:cNvPicPr>
          <p:nvPr/>
        </p:nvPicPr>
        <p:blipFill>
          <a:blip r:embed="rId3" cstate="screen">
            <a:lum bright="-6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2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Rectangle 6"/>
          <p:cNvSpPr>
            <a:spLocks noChangeArrowheads="1"/>
          </p:cNvSpPr>
          <p:nvPr/>
        </p:nvSpPr>
        <p:spPr bwMode="auto">
          <a:xfrm flipV="1">
            <a:off x="457200" y="2895600"/>
            <a:ext cx="304800" cy="3429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4522788" y="2670175"/>
            <a:ext cx="44196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J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ung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noch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an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Jahren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,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freundlich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und mild</a:t>
            </a:r>
            <a:endParaRPr lang="en-US" sz="2800" dirty="0">
              <a:solidFill>
                <a:srgbClr val="A5CCFF"/>
              </a:solidFill>
              <a:latin typeface="Arial Narrow" charset="0"/>
            </a:endParaRPr>
          </a:p>
          <a:p>
            <a:r>
              <a:rPr lang="en-US" sz="2800" dirty="0" err="1">
                <a:solidFill>
                  <a:srgbClr val="FFFFFF"/>
                </a:solidFill>
              </a:rPr>
              <a:t>E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ilest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du von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uns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,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liebliches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Bild</a:t>
            </a:r>
            <a:endParaRPr lang="en-US" sz="2800" dirty="0">
              <a:solidFill>
                <a:srgbClr val="A5CCFF"/>
              </a:solidFill>
              <a:latin typeface="Arial Narrow" charset="0"/>
            </a:endParaRPr>
          </a:p>
          <a:p>
            <a:r>
              <a:rPr lang="en-US" sz="2800" dirty="0" err="1">
                <a:solidFill>
                  <a:srgbClr val="FFFFFF"/>
                </a:solidFill>
              </a:rPr>
              <a:t>A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ls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sich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die Engel des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Gl</a:t>
            </a:r>
            <a:r>
              <a:rPr lang="en-US" altLang="ja-JP" sz="1800" dirty="0" err="1">
                <a:solidFill>
                  <a:srgbClr val="A5CCFF"/>
                </a:solidFill>
                <a:latin typeface="Arial Narrow" charset="0"/>
              </a:rPr>
              <a:t>ücks</a:t>
            </a:r>
            <a:r>
              <a:rPr lang="en-US" altLang="ja-JP" sz="1800" dirty="0">
                <a:solidFill>
                  <a:srgbClr val="A5CCFF"/>
                </a:solidFill>
                <a:latin typeface="Arial Narrow" charset="0"/>
              </a:rPr>
              <a:t> u: der </a:t>
            </a:r>
            <a:r>
              <a:rPr lang="en-US" altLang="ja-JP" sz="1800" dirty="0" err="1">
                <a:solidFill>
                  <a:srgbClr val="A5CCFF"/>
                </a:solidFill>
                <a:latin typeface="Arial Narrow" charset="0"/>
              </a:rPr>
              <a:t>Freude</a:t>
            </a:r>
            <a:endParaRPr lang="en-US" sz="2800" dirty="0">
              <a:solidFill>
                <a:srgbClr val="A5CCFF"/>
              </a:solidFill>
            </a:endParaRPr>
          </a:p>
          <a:p>
            <a:r>
              <a:rPr lang="en-US" sz="2800" dirty="0" err="1">
                <a:solidFill>
                  <a:srgbClr val="FFFFFF"/>
                </a:solidFill>
              </a:rPr>
              <a:t>N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ahen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dir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wollten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nach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manchen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Leide</a:t>
            </a:r>
            <a:endParaRPr lang="en-US" sz="2800" dirty="0">
              <a:solidFill>
                <a:srgbClr val="A5CCFF"/>
              </a:solidFill>
            </a:endParaRPr>
          </a:p>
          <a:p>
            <a:r>
              <a:rPr lang="en-US" sz="2800" dirty="0" err="1">
                <a:solidFill>
                  <a:srgbClr val="FFFFFF"/>
                </a:solidFill>
              </a:rPr>
              <a:t>E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in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Gatte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dich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liebte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,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ein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S</a:t>
            </a:r>
            <a:r>
              <a:rPr lang="en-US" altLang="ja-JP" sz="1800" dirty="0" err="1">
                <a:solidFill>
                  <a:srgbClr val="A5CCFF"/>
                </a:solidFill>
                <a:latin typeface="Arial Narrow" charset="0"/>
              </a:rPr>
              <a:t>öhnlein</a:t>
            </a:r>
            <a:r>
              <a:rPr lang="en-US" altLang="ja-JP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altLang="ja-JP" sz="1800" dirty="0" err="1">
                <a:solidFill>
                  <a:srgbClr val="A5CCFF"/>
                </a:solidFill>
                <a:latin typeface="Arial Narrow" charset="0"/>
              </a:rPr>
              <a:t>dir</a:t>
            </a:r>
            <a:r>
              <a:rPr lang="en-US" altLang="ja-JP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altLang="ja-JP" sz="1800" dirty="0" err="1">
                <a:solidFill>
                  <a:srgbClr val="A5CCFF"/>
                </a:solidFill>
                <a:latin typeface="Arial Narrow" charset="0"/>
              </a:rPr>
              <a:t>blüht</a:t>
            </a:r>
            <a:endParaRPr lang="en-US" sz="2800" dirty="0">
              <a:solidFill>
                <a:srgbClr val="A5CCFF"/>
              </a:solidFill>
            </a:endParaRPr>
          </a:p>
          <a:p>
            <a:r>
              <a:rPr lang="en-US" sz="2800" dirty="0" err="1">
                <a:solidFill>
                  <a:srgbClr val="FFFFFF"/>
                </a:solidFill>
              </a:rPr>
              <a:t>T</a:t>
            </a:r>
            <a:r>
              <a:rPr lang="en-US" altLang="ja-JP" sz="1800" dirty="0" err="1">
                <a:solidFill>
                  <a:srgbClr val="A5CCFF"/>
                </a:solidFill>
                <a:latin typeface="Arial Narrow" charset="0"/>
              </a:rPr>
              <a:t>önet</a:t>
            </a:r>
            <a:r>
              <a:rPr lang="en-US" altLang="ja-JP" sz="1800" dirty="0">
                <a:solidFill>
                  <a:srgbClr val="A5CCFF"/>
                </a:solidFill>
                <a:latin typeface="Arial Narrow" charset="0"/>
              </a:rPr>
              <a:t> von </a:t>
            </a:r>
            <a:r>
              <a:rPr lang="en-US" altLang="ja-JP" sz="1800" dirty="0" err="1">
                <a:solidFill>
                  <a:srgbClr val="A5CCFF"/>
                </a:solidFill>
                <a:latin typeface="Arial Narrow" charset="0"/>
              </a:rPr>
              <a:t>Oben</a:t>
            </a:r>
            <a:r>
              <a:rPr lang="en-US" altLang="ja-JP" sz="1800" dirty="0">
                <a:solidFill>
                  <a:srgbClr val="A5CCFF"/>
                </a:solidFill>
                <a:latin typeface="Arial Narrow" charset="0"/>
              </a:rPr>
              <a:t>: </a:t>
            </a:r>
            <a:r>
              <a:rPr lang="en-US" altLang="ja-JP" sz="1800" dirty="0" err="1">
                <a:solidFill>
                  <a:srgbClr val="A5CCFF"/>
                </a:solidFill>
                <a:latin typeface="Arial Narrow" charset="0"/>
              </a:rPr>
              <a:t>Geh</a:t>
            </a:r>
            <a:r>
              <a:rPr lang="en-US" altLang="ja-JP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altLang="ja-JP" sz="1800" dirty="0" err="1">
                <a:solidFill>
                  <a:srgbClr val="A5CCFF"/>
                </a:solidFill>
                <a:latin typeface="Arial Narrow" charset="0"/>
              </a:rPr>
              <a:t>ein</a:t>
            </a:r>
            <a:r>
              <a:rPr lang="en-US" altLang="ja-JP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altLang="ja-JP" sz="1800" dirty="0" err="1">
                <a:solidFill>
                  <a:srgbClr val="A5CCFF"/>
                </a:solidFill>
                <a:latin typeface="Arial Narrow" charset="0"/>
              </a:rPr>
              <a:t>jetzt</a:t>
            </a:r>
            <a:r>
              <a:rPr lang="en-US" altLang="ja-JP" sz="1800" dirty="0">
                <a:solidFill>
                  <a:srgbClr val="A5CCFF"/>
                </a:solidFill>
                <a:latin typeface="Arial Narrow" charset="0"/>
              </a:rPr>
              <a:t> in Fried.</a:t>
            </a:r>
            <a:endParaRPr lang="en-US" sz="2800" dirty="0">
              <a:solidFill>
                <a:srgbClr val="A5CCFF"/>
              </a:solidFill>
            </a:endParaRPr>
          </a:p>
          <a:p>
            <a:r>
              <a:rPr lang="en-US" sz="2800" dirty="0" err="1">
                <a:solidFill>
                  <a:srgbClr val="FFFFFF"/>
                </a:solidFill>
              </a:rPr>
              <a:t>T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raum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ach! </a:t>
            </a:r>
            <a:r>
              <a:rPr lang="en-US" sz="1800" dirty="0" smtClean="0">
                <a:solidFill>
                  <a:srgbClr val="A5CCFF"/>
                </a:solidFill>
                <a:latin typeface="Arial Narrow" charset="0"/>
              </a:rPr>
              <a:t>auf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Erden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ist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Liebe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und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Schmerz</a:t>
            </a:r>
            <a:endParaRPr lang="en-US" sz="2800" dirty="0">
              <a:solidFill>
                <a:srgbClr val="A5CCFF"/>
              </a:solidFill>
            </a:endParaRPr>
          </a:p>
          <a:p>
            <a:r>
              <a:rPr lang="en-US" sz="2800" dirty="0" err="1">
                <a:solidFill>
                  <a:srgbClr val="FFFFFF"/>
                </a:solidFill>
              </a:rPr>
              <a:t>E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rst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in den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Himmel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kommt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Friede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ins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Herz</a:t>
            </a:r>
            <a:endParaRPr lang="en-US" sz="2800" dirty="0">
              <a:solidFill>
                <a:srgbClr val="A5CCFF"/>
              </a:solidFill>
            </a:endParaRP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4573588" y="1066800"/>
            <a:ext cx="4573587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A5CCFF"/>
                </a:solidFill>
              </a:rPr>
              <a:t>for</a:t>
            </a:r>
            <a:endParaRPr lang="en-US" altLang="ja-JP" dirty="0">
              <a:solidFill>
                <a:srgbClr val="A5CCFF"/>
              </a:solidFill>
            </a:endParaRPr>
          </a:p>
          <a:p>
            <a:pPr algn="ctr"/>
            <a:r>
              <a:rPr lang="en-US" sz="1800" dirty="0" err="1">
                <a:solidFill>
                  <a:srgbClr val="A5CCFF"/>
                </a:solidFill>
              </a:rPr>
              <a:t>Mrs</a:t>
            </a:r>
            <a:r>
              <a:rPr lang="en-US" dirty="0">
                <a:solidFill>
                  <a:srgbClr val="A5CCFF"/>
                </a:solidFill>
              </a:rPr>
              <a:t> </a:t>
            </a:r>
            <a:r>
              <a:rPr lang="en-US" dirty="0" err="1">
                <a:solidFill>
                  <a:srgbClr val="A5CCFF"/>
                </a:solidFill>
              </a:rPr>
              <a:t>Jeanetta</a:t>
            </a:r>
            <a:r>
              <a:rPr lang="en-US" dirty="0">
                <a:solidFill>
                  <a:srgbClr val="A5CCFF"/>
                </a:solidFill>
              </a:rPr>
              <a:t> </a:t>
            </a:r>
            <a:r>
              <a:rPr lang="en-US" sz="1800" dirty="0">
                <a:solidFill>
                  <a:srgbClr val="A5CCFF"/>
                </a:solidFill>
              </a:rPr>
              <a:t>nee</a:t>
            </a:r>
            <a:r>
              <a:rPr lang="en-US" dirty="0">
                <a:solidFill>
                  <a:srgbClr val="A5CCFF"/>
                </a:solidFill>
              </a:rPr>
              <a:t> </a:t>
            </a:r>
            <a:r>
              <a:rPr lang="en-US" dirty="0" err="1">
                <a:solidFill>
                  <a:srgbClr val="A5CCFF"/>
                </a:solidFill>
              </a:rPr>
              <a:t>Scheid</a:t>
            </a:r>
            <a:endParaRPr lang="en-US" dirty="0">
              <a:solidFill>
                <a:srgbClr val="A5CCFF"/>
              </a:solidFill>
            </a:endParaRPr>
          </a:p>
          <a:p>
            <a:pPr algn="ctr"/>
            <a:r>
              <a:rPr lang="en-US" sz="1800" dirty="0">
                <a:solidFill>
                  <a:srgbClr val="A5CCFF"/>
                </a:solidFill>
              </a:rPr>
              <a:t>born in </a:t>
            </a:r>
            <a:r>
              <a:rPr lang="en-US" sz="1800" dirty="0" err="1">
                <a:solidFill>
                  <a:srgbClr val="A5CCFF"/>
                </a:solidFill>
              </a:rPr>
              <a:t>Mainstockheim</a:t>
            </a:r>
            <a:r>
              <a:rPr lang="en-US" sz="1800" dirty="0">
                <a:solidFill>
                  <a:srgbClr val="A5CCFF"/>
                </a:solidFill>
              </a:rPr>
              <a:t> on 15 Sept. 1836</a:t>
            </a:r>
          </a:p>
          <a:p>
            <a:pPr algn="ctr"/>
            <a:r>
              <a:rPr lang="en-US" sz="1800" dirty="0">
                <a:solidFill>
                  <a:srgbClr val="A5CCFF"/>
                </a:solidFill>
              </a:rPr>
              <a:t>died in </a:t>
            </a:r>
            <a:r>
              <a:rPr lang="en-US" sz="1800" dirty="0" err="1">
                <a:solidFill>
                  <a:srgbClr val="A5CCFF"/>
                </a:solidFill>
              </a:rPr>
              <a:t>Ermetzhofen</a:t>
            </a:r>
            <a:r>
              <a:rPr lang="en-US" sz="1800" dirty="0">
                <a:solidFill>
                  <a:srgbClr val="A5CCFF"/>
                </a:solidFill>
              </a:rPr>
              <a:t> on 16 January 1867</a:t>
            </a:r>
            <a:endParaRPr lang="en-US" dirty="0">
              <a:solidFill>
                <a:srgbClr val="A5CCFF"/>
              </a:solidFill>
            </a:endParaRPr>
          </a:p>
        </p:txBody>
      </p:sp>
      <p:sp>
        <p:nvSpPr>
          <p:cNvPr id="47113" name="Rectangle 9"/>
          <p:cNvSpPr>
            <a:spLocks noGrp="1" noChangeArrowheads="1"/>
          </p:cNvSpPr>
          <p:nvPr>
            <p:ph type="title"/>
          </p:nvPr>
        </p:nvSpPr>
        <p:spPr>
          <a:xfrm>
            <a:off x="5486400" y="609600"/>
            <a:ext cx="2667000" cy="457200"/>
          </a:xfrm>
        </p:spPr>
        <p:txBody>
          <a:bodyPr/>
          <a:lstStyle/>
          <a:p>
            <a:r>
              <a:rPr lang="en-US" sz="2400" dirty="0">
                <a:solidFill>
                  <a:srgbClr val="A5CCFF"/>
                </a:solidFill>
              </a:rPr>
              <a:t>Monument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 animBg="1"/>
      <p:bldP spid="471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 flipV="1">
            <a:off x="101807" y="1300400"/>
            <a:ext cx="8940386" cy="5142594"/>
            <a:chOff x="197694" y="1813606"/>
            <a:chExt cx="8940386" cy="322590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4" name="Freeform 43"/>
            <p:cNvSpPr/>
            <p:nvPr/>
          </p:nvSpPr>
          <p:spPr>
            <a:xfrm flipV="1">
              <a:off x="1450154" y="2688815"/>
              <a:ext cx="1523014" cy="600277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grp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rmAutofit/>
            </a:bodyPr>
            <a:lstStyle/>
            <a:p>
              <a:pPr lvl="0" algn="ctr" defTabSz="1066800">
                <a:lnSpc>
                  <a:spcPts val="1800"/>
                </a:lnSpc>
              </a:pPr>
              <a:r>
                <a:rPr lang="en-US" dirty="0" smtClean="0">
                  <a:solidFill>
                    <a:srgbClr val="000090"/>
                  </a:solidFill>
                </a:rPr>
                <a:t>Joseph</a:t>
              </a:r>
            </a:p>
            <a:p>
              <a:pPr lvl="0" algn="ctr" defTabSz="1066800">
                <a:lnSpc>
                  <a:spcPts val="1800"/>
                </a:lnSpc>
              </a:pPr>
              <a:r>
                <a:rPr lang="en-US" dirty="0" smtClean="0">
                  <a:solidFill>
                    <a:srgbClr val="000090"/>
                  </a:solidFill>
                </a:rPr>
                <a:t>Schwab</a:t>
              </a:r>
            </a:p>
            <a:p>
              <a:pPr lvl="0" algn="ctr" defTabSz="1066800">
                <a:lnSpc>
                  <a:spcPts val="1800"/>
                </a:lnSpc>
              </a:pPr>
              <a:r>
                <a:rPr lang="en-US" dirty="0" smtClean="0">
                  <a:solidFill>
                    <a:srgbClr val="000090"/>
                  </a:solidFill>
                </a:rPr>
                <a:t>1801–1865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7985652" y="4233517"/>
              <a:ext cx="577694" cy="27493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7356"/>
                  </a:lnTo>
                  <a:lnTo>
                    <a:pt x="577694" y="187356"/>
                  </a:lnTo>
                  <a:lnTo>
                    <a:pt x="577694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7407957" y="4233517"/>
              <a:ext cx="577694" cy="27493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77694" y="0"/>
                  </a:moveTo>
                  <a:lnTo>
                    <a:pt x="577694" y="187356"/>
                  </a:lnTo>
                  <a:lnTo>
                    <a:pt x="0" y="187356"/>
                  </a:lnTo>
                  <a:lnTo>
                    <a:pt x="0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6830262" y="3358309"/>
              <a:ext cx="1155389" cy="27493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7356"/>
                  </a:lnTo>
                  <a:lnTo>
                    <a:pt x="1155389" y="187356"/>
                  </a:lnTo>
                  <a:lnTo>
                    <a:pt x="1155389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 29"/>
            <p:cNvSpPr/>
            <p:nvPr/>
          </p:nvSpPr>
          <p:spPr>
            <a:xfrm>
              <a:off x="5674872" y="4233517"/>
              <a:ext cx="577694" cy="27493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7356"/>
                  </a:lnTo>
                  <a:lnTo>
                    <a:pt x="577694" y="187356"/>
                  </a:lnTo>
                  <a:lnTo>
                    <a:pt x="577694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5097177" y="4233517"/>
              <a:ext cx="577694" cy="27493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77694" y="0"/>
                  </a:moveTo>
                  <a:lnTo>
                    <a:pt x="577694" y="187356"/>
                  </a:lnTo>
                  <a:lnTo>
                    <a:pt x="0" y="187356"/>
                  </a:lnTo>
                  <a:lnTo>
                    <a:pt x="0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5674872" y="3358309"/>
              <a:ext cx="1155389" cy="27493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55389" y="0"/>
                  </a:moveTo>
                  <a:lnTo>
                    <a:pt x="1155389" y="187356"/>
                  </a:lnTo>
                  <a:lnTo>
                    <a:pt x="0" y="187356"/>
                  </a:lnTo>
                  <a:lnTo>
                    <a:pt x="0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4519482" y="2483100"/>
              <a:ext cx="2310779" cy="27493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7356"/>
                  </a:lnTo>
                  <a:lnTo>
                    <a:pt x="2310779" y="187356"/>
                  </a:lnTo>
                  <a:lnTo>
                    <a:pt x="2310779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2208702" y="3358309"/>
              <a:ext cx="1155389" cy="27493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7356"/>
                  </a:lnTo>
                  <a:lnTo>
                    <a:pt x="1155389" y="187356"/>
                  </a:lnTo>
                  <a:lnTo>
                    <a:pt x="1155389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reeform 36"/>
            <p:cNvSpPr/>
            <p:nvPr/>
          </p:nvSpPr>
          <p:spPr>
            <a:xfrm>
              <a:off x="1053312" y="4233517"/>
              <a:ext cx="577694" cy="27493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7356"/>
                  </a:lnTo>
                  <a:lnTo>
                    <a:pt x="577694" y="187356"/>
                  </a:lnTo>
                  <a:lnTo>
                    <a:pt x="577694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 37"/>
            <p:cNvSpPr/>
            <p:nvPr/>
          </p:nvSpPr>
          <p:spPr>
            <a:xfrm>
              <a:off x="475617" y="4233517"/>
              <a:ext cx="577694" cy="27493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77694" y="0"/>
                  </a:moveTo>
                  <a:lnTo>
                    <a:pt x="577694" y="187356"/>
                  </a:lnTo>
                  <a:lnTo>
                    <a:pt x="0" y="187356"/>
                  </a:lnTo>
                  <a:lnTo>
                    <a:pt x="0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Freeform 38"/>
            <p:cNvSpPr/>
            <p:nvPr/>
          </p:nvSpPr>
          <p:spPr>
            <a:xfrm>
              <a:off x="1053312" y="3358309"/>
              <a:ext cx="1155389" cy="27493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55389" y="0"/>
                  </a:moveTo>
                  <a:lnTo>
                    <a:pt x="1155389" y="187356"/>
                  </a:lnTo>
                  <a:lnTo>
                    <a:pt x="0" y="187356"/>
                  </a:lnTo>
                  <a:lnTo>
                    <a:pt x="0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Freeform 39"/>
            <p:cNvSpPr/>
            <p:nvPr/>
          </p:nvSpPr>
          <p:spPr>
            <a:xfrm>
              <a:off x="2208702" y="2483100"/>
              <a:ext cx="2310779" cy="27493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310779" y="0"/>
                  </a:moveTo>
                  <a:lnTo>
                    <a:pt x="2310779" y="187356"/>
                  </a:lnTo>
                  <a:lnTo>
                    <a:pt x="0" y="187356"/>
                  </a:lnTo>
                  <a:lnTo>
                    <a:pt x="0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Freeform 41"/>
            <p:cNvSpPr/>
            <p:nvPr/>
          </p:nvSpPr>
          <p:spPr>
            <a:xfrm flipV="1">
              <a:off x="3760934" y="1813606"/>
              <a:ext cx="1523014" cy="600277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grp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dirty="0">
                  <a:solidFill>
                    <a:srgbClr val="000090"/>
                  </a:solidFill>
                </a:rPr>
                <a:t>Bernhard Schwab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mtClean="0">
                  <a:solidFill>
                    <a:srgbClr val="000090"/>
                  </a:solidFill>
                </a:rPr>
                <a:t>1835–1887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 flipV="1">
              <a:off x="288844" y="3564026"/>
              <a:ext cx="1523014" cy="600277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grp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ts val="1800"/>
                </a:lnSpc>
              </a:pPr>
              <a:r>
                <a:rPr lang="en-US" dirty="0">
                  <a:solidFill>
                    <a:srgbClr val="000090"/>
                  </a:solidFill>
                </a:rPr>
                <a:t>L</a:t>
              </a:r>
              <a:r>
                <a:rPr lang="en-US" kern="1200" dirty="0" smtClean="0">
                  <a:solidFill>
                    <a:srgbClr val="000090"/>
                  </a:solidFill>
                </a:rPr>
                <a:t>öw</a:t>
              </a:r>
            </a:p>
            <a:p>
              <a:pPr lvl="0" algn="ctr" defTabSz="1066800">
                <a:lnSpc>
                  <a:spcPts val="1800"/>
                </a:lnSpc>
              </a:pPr>
              <a:r>
                <a:rPr lang="en-US" dirty="0" smtClean="0">
                  <a:solidFill>
                    <a:srgbClr val="000090"/>
                  </a:solidFill>
                </a:rPr>
                <a:t>Schwab</a:t>
              </a:r>
            </a:p>
            <a:p>
              <a:pPr lvl="0" algn="ctr" defTabSz="1066800">
                <a:lnSpc>
                  <a:spcPts val="1800"/>
                </a:lnSpc>
              </a:pPr>
              <a:r>
                <a:rPr lang="en-US" dirty="0" smtClean="0">
                  <a:solidFill>
                    <a:srgbClr val="000090"/>
                  </a:solidFill>
                </a:rPr>
                <a:t>1758–1844</a:t>
              </a:r>
            </a:p>
          </p:txBody>
        </p:sp>
        <p:sp>
          <p:nvSpPr>
            <p:cNvPr id="48" name="Freeform 47"/>
            <p:cNvSpPr/>
            <p:nvPr/>
          </p:nvSpPr>
          <p:spPr>
            <a:xfrm flipV="1">
              <a:off x="197694" y="4439233"/>
              <a:ext cx="945319" cy="600277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grp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kern="1200" dirty="0" smtClean="0">
                  <a:solidFill>
                    <a:srgbClr val="000090"/>
                  </a:solidFill>
                </a:rPr>
                <a:t>Joseph</a:t>
              </a:r>
            </a:p>
            <a:p>
              <a:pPr lvl="0" algn="ctr" defTabSz="1155700">
                <a:lnSpc>
                  <a:spcPts val="1800"/>
                </a:lnSpc>
              </a:pPr>
              <a:endParaRPr lang="en-US" sz="1400" kern="1200" dirty="0" smtClean="0">
                <a:solidFill>
                  <a:srgbClr val="000090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 flipV="1">
              <a:off x="1263382" y="4439233"/>
              <a:ext cx="945319" cy="600277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grp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2400" dirty="0" smtClean="0">
                  <a:solidFill>
                    <a:srgbClr val="000090"/>
                  </a:solidFill>
                </a:rPr>
                <a:t>?</a:t>
              </a:r>
            </a:p>
          </p:txBody>
        </p:sp>
        <p:sp>
          <p:nvSpPr>
            <p:cNvPr id="52" name="Freeform 51"/>
            <p:cNvSpPr/>
            <p:nvPr/>
          </p:nvSpPr>
          <p:spPr>
            <a:xfrm flipV="1">
              <a:off x="2599624" y="3564023"/>
              <a:ext cx="1523014" cy="600277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grp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kern="1200" dirty="0" err="1" smtClean="0">
                  <a:solidFill>
                    <a:srgbClr val="000090"/>
                  </a:solidFill>
                </a:rPr>
                <a:t>Gitel</a:t>
              </a:r>
              <a:endParaRPr lang="en-US" kern="1200" dirty="0" smtClean="0">
                <a:solidFill>
                  <a:srgbClr val="000090"/>
                </a:solidFill>
              </a:endParaRPr>
            </a:p>
            <a:p>
              <a:pPr lvl="0" algn="ctr" defTabSz="1155700">
                <a:lnSpc>
                  <a:spcPts val="1800"/>
                </a:lnSpc>
              </a:pPr>
              <a:r>
                <a:rPr lang="en-US" dirty="0" smtClean="0">
                  <a:solidFill>
                    <a:srgbClr val="000090"/>
                  </a:solidFill>
                </a:rPr>
                <a:t>Maier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kern="1200" dirty="0" smtClean="0">
                  <a:solidFill>
                    <a:srgbClr val="000090"/>
                  </a:solidFill>
                </a:rPr>
                <a:t>1768–1851</a:t>
              </a:r>
              <a:endParaRPr lang="en-US" kern="1200" dirty="0">
                <a:solidFill>
                  <a:srgbClr val="000090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flipV="1">
              <a:off x="6077936" y="2688817"/>
              <a:ext cx="1510569" cy="600277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grp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ts val="1800"/>
                </a:lnSpc>
              </a:pPr>
              <a:r>
                <a:rPr lang="en-US" kern="1200" dirty="0" smtClean="0">
                  <a:solidFill>
                    <a:srgbClr val="000090"/>
                  </a:solidFill>
                </a:rPr>
                <a:t>Anna</a:t>
              </a:r>
            </a:p>
            <a:p>
              <a:pPr lvl="0" algn="ctr" defTabSz="1066800">
                <a:lnSpc>
                  <a:spcPts val="1800"/>
                </a:lnSpc>
              </a:pPr>
              <a:r>
                <a:rPr lang="en-US" dirty="0" err="1" smtClean="0">
                  <a:solidFill>
                    <a:srgbClr val="000090"/>
                  </a:solidFill>
                </a:rPr>
                <a:t>Weinschenk</a:t>
              </a:r>
              <a:endParaRPr lang="en-US" dirty="0" smtClean="0">
                <a:solidFill>
                  <a:srgbClr val="000090"/>
                </a:solidFill>
              </a:endParaRPr>
            </a:p>
            <a:p>
              <a:pPr lvl="0" algn="ctr" defTabSz="1066800">
                <a:lnSpc>
                  <a:spcPts val="1800"/>
                </a:lnSpc>
              </a:pPr>
              <a:r>
                <a:rPr lang="en-US" kern="1200" dirty="0" smtClean="0">
                  <a:solidFill>
                    <a:srgbClr val="000090"/>
                  </a:solidFill>
                </a:rPr>
                <a:t>1813–1886</a:t>
              </a:r>
              <a:endParaRPr lang="en-US" kern="1200" dirty="0">
                <a:solidFill>
                  <a:srgbClr val="000090"/>
                </a:solidFill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 flipV="1">
              <a:off x="4910404" y="3564024"/>
              <a:ext cx="1523014" cy="600277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grp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ts val="1800"/>
                </a:lnSpc>
              </a:pPr>
              <a:r>
                <a:rPr lang="en-US" kern="1200" dirty="0" smtClean="0">
                  <a:solidFill>
                    <a:srgbClr val="000090"/>
                  </a:solidFill>
                </a:rPr>
                <a:t>Samuel</a:t>
              </a:r>
            </a:p>
            <a:p>
              <a:pPr lvl="0" algn="ctr" defTabSz="1066800">
                <a:lnSpc>
                  <a:spcPts val="1800"/>
                </a:lnSpc>
              </a:pPr>
              <a:r>
                <a:rPr lang="en-US" dirty="0" err="1" smtClean="0">
                  <a:solidFill>
                    <a:srgbClr val="000090"/>
                  </a:solidFill>
                </a:rPr>
                <a:t>Weinschenk</a:t>
              </a:r>
              <a:endParaRPr lang="en-US" dirty="0" smtClean="0">
                <a:solidFill>
                  <a:srgbClr val="000090"/>
                </a:solidFill>
              </a:endParaRPr>
            </a:p>
            <a:p>
              <a:pPr lvl="0" algn="ctr" defTabSz="1066800">
                <a:lnSpc>
                  <a:spcPts val="1800"/>
                </a:lnSpc>
              </a:pPr>
              <a:r>
                <a:rPr lang="en-US" kern="1200" dirty="0" smtClean="0">
                  <a:solidFill>
                    <a:srgbClr val="000090"/>
                  </a:solidFill>
                </a:rPr>
                <a:t>1773–1830</a:t>
              </a:r>
              <a:endParaRPr lang="en-US" kern="1200" dirty="0">
                <a:solidFill>
                  <a:srgbClr val="000090"/>
                </a:solidFill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 flipV="1">
              <a:off x="4805368" y="4439233"/>
              <a:ext cx="945319" cy="600277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grp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Koppel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smtClean="0">
                  <a:solidFill>
                    <a:srgbClr val="000090"/>
                  </a:solidFill>
                </a:rPr>
                <a:t>Weinschenk</a:t>
              </a:r>
              <a:r>
                <a:rPr lang="en-US" sz="1400" kern="1200" dirty="0" smtClean="0">
                  <a:solidFill>
                    <a:srgbClr val="000090"/>
                  </a:solidFill>
                </a:rPr>
                <a:t>1740–1805</a:t>
              </a:r>
            </a:p>
          </p:txBody>
        </p:sp>
        <p:sp>
          <p:nvSpPr>
            <p:cNvPr id="64" name="Freeform 63"/>
            <p:cNvSpPr/>
            <p:nvPr/>
          </p:nvSpPr>
          <p:spPr>
            <a:xfrm flipV="1">
              <a:off x="5960758" y="4439234"/>
              <a:ext cx="945319" cy="600277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grp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Blum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dirty="0" err="1" smtClean="0">
                  <a:solidFill>
                    <a:srgbClr val="000090"/>
                  </a:solidFill>
                </a:rPr>
                <a:t>Schwabach</a:t>
              </a:r>
              <a:endParaRPr lang="en-US" sz="1400" dirty="0" smtClean="0">
                <a:solidFill>
                  <a:srgbClr val="000090"/>
                </a:solidFill>
              </a:endParaRPr>
            </a:p>
            <a:p>
              <a:pPr lvl="0" algn="ctr" defTabSz="1155700">
                <a:lnSpc>
                  <a:spcPts val="1800"/>
                </a:lnSpc>
              </a:pPr>
              <a:r>
                <a:rPr lang="en-US" sz="1400" kern="1200" dirty="0" smtClean="0">
                  <a:solidFill>
                    <a:srgbClr val="000090"/>
                  </a:solidFill>
                </a:rPr>
                <a:t>?–1777</a:t>
              </a:r>
              <a:endParaRPr lang="en-US" sz="1400" kern="1200" dirty="0">
                <a:solidFill>
                  <a:srgbClr val="000090"/>
                </a:solidFill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 flipV="1">
              <a:off x="7280324" y="3564027"/>
              <a:ext cx="1404733" cy="600277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grp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dirty="0" err="1" smtClean="0">
                  <a:solidFill>
                    <a:srgbClr val="000090"/>
                  </a:solidFill>
                </a:rPr>
                <a:t>Rebekka</a:t>
              </a:r>
              <a:endParaRPr lang="en-US" dirty="0" smtClean="0">
                <a:solidFill>
                  <a:srgbClr val="000090"/>
                </a:solidFill>
              </a:endParaRPr>
            </a:p>
            <a:p>
              <a:pPr lvl="0" algn="ctr" defTabSz="1155700">
                <a:lnSpc>
                  <a:spcPts val="1800"/>
                </a:lnSpc>
              </a:pPr>
              <a:r>
                <a:rPr lang="en-US" dirty="0" err="1" smtClean="0">
                  <a:solidFill>
                    <a:srgbClr val="000090"/>
                  </a:solidFill>
                </a:rPr>
                <a:t>Ullmann</a:t>
              </a:r>
              <a:endParaRPr lang="en-US" dirty="0" smtClean="0">
                <a:solidFill>
                  <a:srgbClr val="000090"/>
                </a:solidFill>
              </a:endParaRPr>
            </a:p>
            <a:p>
              <a:pPr lvl="0" algn="ctr" defTabSz="1155700">
                <a:lnSpc>
                  <a:spcPts val="1800"/>
                </a:lnSpc>
              </a:pPr>
              <a:r>
                <a:rPr lang="en-US" dirty="0" smtClean="0">
                  <a:solidFill>
                    <a:srgbClr val="000090"/>
                  </a:solidFill>
                </a:rPr>
                <a:t>1797-?</a:t>
              </a:r>
            </a:p>
          </p:txBody>
        </p:sp>
        <p:sp>
          <p:nvSpPr>
            <p:cNvPr id="68" name="Freeform 67"/>
            <p:cNvSpPr/>
            <p:nvPr/>
          </p:nvSpPr>
          <p:spPr>
            <a:xfrm flipV="1">
              <a:off x="7037372" y="4439233"/>
              <a:ext cx="945319" cy="600277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grp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kern="1200" dirty="0" smtClean="0">
                  <a:solidFill>
                    <a:srgbClr val="000090"/>
                  </a:solidFill>
                </a:rPr>
                <a:t>David</a:t>
              </a:r>
            </a:p>
            <a:p>
              <a:pPr lvl="0" algn="ctr" defTabSz="1155700">
                <a:lnSpc>
                  <a:spcPts val="1800"/>
                </a:lnSpc>
              </a:pPr>
              <a:r>
                <a:rPr lang="en-US" dirty="0" err="1" smtClean="0">
                  <a:solidFill>
                    <a:srgbClr val="000090"/>
                  </a:solidFill>
                </a:rPr>
                <a:t>Ullmann</a:t>
              </a:r>
              <a:endParaRPr lang="en-US" kern="1200" dirty="0">
                <a:solidFill>
                  <a:srgbClr val="000090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flipV="1">
              <a:off x="8192761" y="4439231"/>
              <a:ext cx="945319" cy="600277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grp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2400" kern="1200" dirty="0" smtClean="0">
                  <a:solidFill>
                    <a:srgbClr val="000090"/>
                  </a:solidFill>
                </a:rPr>
                <a:t>?</a:t>
              </a:r>
              <a:endParaRPr lang="en-US" sz="2400" kern="1200" dirty="0">
                <a:solidFill>
                  <a:srgbClr val="000090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277350" y="4233515"/>
              <a:ext cx="577694" cy="27493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87356"/>
                  </a:lnTo>
                  <a:lnTo>
                    <a:pt x="577694" y="187356"/>
                  </a:lnTo>
                  <a:lnTo>
                    <a:pt x="577694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2699655" y="4233515"/>
              <a:ext cx="577694" cy="27493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77694" y="0"/>
                  </a:moveTo>
                  <a:lnTo>
                    <a:pt x="577694" y="187356"/>
                  </a:lnTo>
                  <a:lnTo>
                    <a:pt x="0" y="187356"/>
                  </a:lnTo>
                  <a:lnTo>
                    <a:pt x="0" y="274930"/>
                  </a:lnTo>
                </a:path>
              </a:pathLst>
            </a:custGeom>
            <a:no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Freeform 42"/>
            <p:cNvSpPr/>
            <p:nvPr/>
          </p:nvSpPr>
          <p:spPr>
            <a:xfrm flipV="1">
              <a:off x="3574162" y="4439231"/>
              <a:ext cx="945319" cy="600277"/>
            </a:xfrm>
            <a:custGeom>
              <a:avLst/>
              <a:gdLst>
                <a:gd name="connsiteX0" fmla="*/ 0 w 945319"/>
                <a:gd name="connsiteY0" fmla="*/ 60028 h 600277"/>
                <a:gd name="connsiteX1" fmla="*/ 60028 w 945319"/>
                <a:gd name="connsiteY1" fmla="*/ 0 h 600277"/>
                <a:gd name="connsiteX2" fmla="*/ 885291 w 945319"/>
                <a:gd name="connsiteY2" fmla="*/ 0 h 600277"/>
                <a:gd name="connsiteX3" fmla="*/ 945319 w 945319"/>
                <a:gd name="connsiteY3" fmla="*/ 60028 h 600277"/>
                <a:gd name="connsiteX4" fmla="*/ 945319 w 945319"/>
                <a:gd name="connsiteY4" fmla="*/ 540249 h 600277"/>
                <a:gd name="connsiteX5" fmla="*/ 885291 w 945319"/>
                <a:gd name="connsiteY5" fmla="*/ 600277 h 600277"/>
                <a:gd name="connsiteX6" fmla="*/ 60028 w 945319"/>
                <a:gd name="connsiteY6" fmla="*/ 600277 h 600277"/>
                <a:gd name="connsiteX7" fmla="*/ 0 w 945319"/>
                <a:gd name="connsiteY7" fmla="*/ 540249 h 600277"/>
                <a:gd name="connsiteX8" fmla="*/ 0 w 945319"/>
                <a:gd name="connsiteY8" fmla="*/ 60028 h 600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319" h="600277">
                  <a:moveTo>
                    <a:pt x="0" y="60028"/>
                  </a:moveTo>
                  <a:cubicBezTo>
                    <a:pt x="0" y="26875"/>
                    <a:pt x="26875" y="0"/>
                    <a:pt x="60028" y="0"/>
                  </a:cubicBezTo>
                  <a:lnTo>
                    <a:pt x="885291" y="0"/>
                  </a:lnTo>
                  <a:cubicBezTo>
                    <a:pt x="918444" y="0"/>
                    <a:pt x="945319" y="26875"/>
                    <a:pt x="945319" y="60028"/>
                  </a:cubicBezTo>
                  <a:lnTo>
                    <a:pt x="945319" y="540249"/>
                  </a:lnTo>
                  <a:cubicBezTo>
                    <a:pt x="945319" y="573402"/>
                    <a:pt x="918444" y="600277"/>
                    <a:pt x="885291" y="600277"/>
                  </a:cubicBezTo>
                  <a:lnTo>
                    <a:pt x="60028" y="600277"/>
                  </a:lnTo>
                  <a:cubicBezTo>
                    <a:pt x="26875" y="600277"/>
                    <a:pt x="0" y="573402"/>
                    <a:pt x="0" y="540249"/>
                  </a:cubicBezTo>
                  <a:lnTo>
                    <a:pt x="0" y="60028"/>
                  </a:lnTo>
                  <a:close/>
                </a:path>
              </a:pathLst>
            </a:custGeom>
            <a:grpFill/>
            <a:ln w="28575" cmpd="sng">
              <a:solidFill>
                <a:srgbClr val="C0504D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ts val="1800"/>
                </a:lnSpc>
              </a:pPr>
              <a:r>
                <a:rPr lang="en-US" sz="2400" dirty="0" smtClean="0">
                  <a:solidFill>
                    <a:srgbClr val="000090"/>
                  </a:solidFill>
                </a:rPr>
                <a:t>?</a:t>
              </a:r>
            </a:p>
          </p:txBody>
        </p:sp>
      </p:grpSp>
      <p:sp>
        <p:nvSpPr>
          <p:cNvPr id="45" name="Freeform 44"/>
          <p:cNvSpPr/>
          <p:nvPr/>
        </p:nvSpPr>
        <p:spPr>
          <a:xfrm>
            <a:off x="2265214" y="1324457"/>
            <a:ext cx="945319" cy="956935"/>
          </a:xfrm>
          <a:custGeom>
            <a:avLst/>
            <a:gdLst>
              <a:gd name="connsiteX0" fmla="*/ 0 w 945319"/>
              <a:gd name="connsiteY0" fmla="*/ 60028 h 600277"/>
              <a:gd name="connsiteX1" fmla="*/ 60028 w 945319"/>
              <a:gd name="connsiteY1" fmla="*/ 0 h 600277"/>
              <a:gd name="connsiteX2" fmla="*/ 885291 w 945319"/>
              <a:gd name="connsiteY2" fmla="*/ 0 h 600277"/>
              <a:gd name="connsiteX3" fmla="*/ 945319 w 945319"/>
              <a:gd name="connsiteY3" fmla="*/ 60028 h 600277"/>
              <a:gd name="connsiteX4" fmla="*/ 945319 w 945319"/>
              <a:gd name="connsiteY4" fmla="*/ 540249 h 600277"/>
              <a:gd name="connsiteX5" fmla="*/ 885291 w 945319"/>
              <a:gd name="connsiteY5" fmla="*/ 600277 h 600277"/>
              <a:gd name="connsiteX6" fmla="*/ 60028 w 945319"/>
              <a:gd name="connsiteY6" fmla="*/ 600277 h 600277"/>
              <a:gd name="connsiteX7" fmla="*/ 0 w 945319"/>
              <a:gd name="connsiteY7" fmla="*/ 540249 h 600277"/>
              <a:gd name="connsiteX8" fmla="*/ 0 w 945319"/>
              <a:gd name="connsiteY8" fmla="*/ 60028 h 60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319" h="600277">
                <a:moveTo>
                  <a:pt x="0" y="60028"/>
                </a:moveTo>
                <a:cubicBezTo>
                  <a:pt x="0" y="26875"/>
                  <a:pt x="26875" y="0"/>
                  <a:pt x="60028" y="0"/>
                </a:cubicBezTo>
                <a:lnTo>
                  <a:pt x="885291" y="0"/>
                </a:lnTo>
                <a:cubicBezTo>
                  <a:pt x="918444" y="0"/>
                  <a:pt x="945319" y="26875"/>
                  <a:pt x="945319" y="60028"/>
                </a:cubicBezTo>
                <a:lnTo>
                  <a:pt x="945319" y="540249"/>
                </a:lnTo>
                <a:cubicBezTo>
                  <a:pt x="945319" y="573402"/>
                  <a:pt x="918444" y="600277"/>
                  <a:pt x="885291" y="600277"/>
                </a:cubicBezTo>
                <a:lnTo>
                  <a:pt x="60028" y="600277"/>
                </a:lnTo>
                <a:cubicBezTo>
                  <a:pt x="26875" y="600277"/>
                  <a:pt x="0" y="573402"/>
                  <a:pt x="0" y="540249"/>
                </a:cubicBezTo>
                <a:lnTo>
                  <a:pt x="0" y="6002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 cmpd="sng">
            <a:solidFill>
              <a:srgbClr val="C0504D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155700">
              <a:lnSpc>
                <a:spcPts val="1800"/>
              </a:lnSpc>
            </a:pPr>
            <a:r>
              <a:rPr lang="en-US" sz="2400" dirty="0" smtClean="0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858" y="274638"/>
            <a:ext cx="6484284" cy="4654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My Jewish</a:t>
            </a:r>
            <a:r>
              <a:rPr lang="en-US" baseline="0" dirty="0" smtClean="0"/>
              <a:t> Ancestors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7023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06874" y="539750"/>
            <a:ext cx="493712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/>
              <a:t>פ     ט</a:t>
            </a:r>
            <a:endParaRPr lang="en-CA" sz="3600" dirty="0"/>
          </a:p>
          <a:p>
            <a:pPr algn="r"/>
            <a:r>
              <a:rPr lang="en-CA" sz="2000" dirty="0" smtClean="0"/>
              <a:t>]</a:t>
            </a:r>
            <a:r>
              <a:rPr lang="x-none" sz="2000" dirty="0" smtClean="0"/>
              <a:t>ל...</a:t>
            </a:r>
            <a:r>
              <a:rPr lang="en-CA" sz="2000" dirty="0" smtClean="0"/>
              <a:t>[</a:t>
            </a:r>
            <a:r>
              <a:rPr lang="x-none" sz="2000" dirty="0" smtClean="0"/>
              <a:t> </a:t>
            </a:r>
            <a:r>
              <a:rPr lang="x-none" sz="2000" dirty="0"/>
              <a:t>יעלת חן וכלילת יופי עטרת בעלה</a:t>
            </a:r>
            <a:endParaRPr lang="en-CA" sz="2000" dirty="0"/>
          </a:p>
          <a:p>
            <a:pPr algn="r"/>
            <a:r>
              <a:rPr lang="x-none" sz="2000" dirty="0"/>
              <a:t>לבה טהורה וצהלה אם הבנים שמחה מנשים</a:t>
            </a:r>
            <a:endParaRPr lang="en-CA" sz="2000" dirty="0"/>
          </a:p>
          <a:p>
            <a:pPr algn="r"/>
            <a:r>
              <a:rPr lang="x-none" sz="2000" dirty="0"/>
              <a:t>באהל מברכת הה מ יענט שרה בת כה</a:t>
            </a:r>
            <a:endParaRPr lang="en-CA" sz="2000" dirty="0"/>
          </a:p>
          <a:p>
            <a:pPr algn="r"/>
            <a:r>
              <a:rPr lang="x-none" sz="2000" dirty="0"/>
              <a:t>אהרן ראזענפעלד סגל ואשת כה ברוך</a:t>
            </a:r>
            <a:endParaRPr lang="en-CA" sz="2000" dirty="0"/>
          </a:p>
          <a:p>
            <a:pPr algn="r"/>
            <a:r>
              <a:rPr lang="x-none" sz="2000" dirty="0"/>
              <a:t>שוואב יצו מאופפענהיים.</a:t>
            </a:r>
            <a:endParaRPr lang="en-CA" sz="2000" dirty="0"/>
          </a:p>
          <a:p>
            <a:pPr algn="r"/>
            <a:r>
              <a:rPr lang="x-none" sz="2800" b="1" dirty="0"/>
              <a:t>י</a:t>
            </a:r>
            <a:r>
              <a:rPr lang="x-none" sz="2000" dirty="0"/>
              <a:t>ראת </a:t>
            </a:r>
            <a:r>
              <a:rPr lang="en-CA" sz="2000" dirty="0" smtClean="0"/>
              <a:t>]</a:t>
            </a:r>
            <a:r>
              <a:rPr lang="x-none" sz="2000" dirty="0" smtClean="0"/>
              <a:t>...</a:t>
            </a:r>
            <a:r>
              <a:rPr lang="en-CA" sz="2000" dirty="0" smtClean="0"/>
              <a:t>[</a:t>
            </a:r>
            <a:r>
              <a:rPr lang="x-none" sz="2000" dirty="0" smtClean="0"/>
              <a:t> </a:t>
            </a:r>
            <a:r>
              <a:rPr lang="x-none" sz="2000" dirty="0"/>
              <a:t>חן וחסד על פניה</a:t>
            </a:r>
            <a:endParaRPr lang="en-CA" sz="2000" dirty="0"/>
          </a:p>
          <a:p>
            <a:pPr algn="r"/>
            <a:r>
              <a:rPr lang="x-none" sz="2800" b="1" dirty="0"/>
              <a:t>ע</a:t>
            </a:r>
            <a:r>
              <a:rPr lang="x-none" sz="2000" dirty="0"/>
              <a:t>וז והדר לבושה לעני פרשה כפיה</a:t>
            </a:r>
            <a:endParaRPr lang="en-CA" sz="2000" dirty="0"/>
          </a:p>
          <a:p>
            <a:pPr algn="r"/>
            <a:r>
              <a:rPr lang="x-none" sz="2800" b="1" dirty="0"/>
              <a:t>נ</a:t>
            </a:r>
            <a:r>
              <a:rPr lang="x-none" sz="2000" dirty="0"/>
              <a:t>רה לא יכבה תאיר לבעלה ולביתה</a:t>
            </a:r>
            <a:endParaRPr lang="en-CA" sz="2000" dirty="0"/>
          </a:p>
          <a:p>
            <a:pPr algn="r"/>
            <a:r>
              <a:rPr lang="x-none" sz="2800" b="1" dirty="0"/>
              <a:t>ט</a:t>
            </a:r>
            <a:r>
              <a:rPr lang="x-none" sz="2000" dirty="0"/>
              <a:t>ובת לבבה זרחה גם בימי חליתה</a:t>
            </a:r>
            <a:endParaRPr lang="en-CA" sz="2000" dirty="0"/>
          </a:p>
          <a:p>
            <a:pPr algn="r"/>
            <a:r>
              <a:rPr lang="x-none" sz="2800" b="1" dirty="0"/>
              <a:t>י</a:t>
            </a:r>
            <a:r>
              <a:rPr lang="x-none" sz="2000" dirty="0"/>
              <a:t>רדו עינינו דמעות נלקחה מראשנו עטרה</a:t>
            </a:r>
            <a:endParaRPr lang="en-CA" sz="2000" dirty="0"/>
          </a:p>
          <a:p>
            <a:pPr algn="r"/>
            <a:r>
              <a:rPr lang="x-none" sz="2800" b="1" dirty="0"/>
              <a:t>ל</a:t>
            </a:r>
            <a:r>
              <a:rPr lang="x-none" sz="2000" dirty="0"/>
              <a:t>עולם תהיה זכרונה לברכה נצורה</a:t>
            </a:r>
            <a:endParaRPr lang="en-CA" sz="2000" dirty="0"/>
          </a:p>
          <a:p>
            <a:pPr algn="r"/>
            <a:r>
              <a:rPr lang="x-none" sz="2000" dirty="0"/>
              <a:t>שבה לעולם הנצחי בשם טוב</a:t>
            </a:r>
            <a:endParaRPr lang="en-CA" sz="2000" dirty="0"/>
          </a:p>
          <a:p>
            <a:pPr algn="r"/>
            <a:r>
              <a:rPr lang="en-CA" sz="2000" dirty="0" smtClean="0"/>
              <a:t>]</a:t>
            </a:r>
            <a:r>
              <a:rPr lang="x-none" sz="2000" dirty="0" smtClean="0"/>
              <a:t>...</a:t>
            </a:r>
            <a:r>
              <a:rPr lang="en-CA" sz="2000" dirty="0" smtClean="0"/>
              <a:t>[</a:t>
            </a:r>
            <a:r>
              <a:rPr lang="x-none" sz="2000" dirty="0" smtClean="0"/>
              <a:t> </a:t>
            </a:r>
            <a:r>
              <a:rPr lang="x-none" sz="2000" dirty="0"/>
              <a:t>יד אדר ראשון תרל ל</a:t>
            </a:r>
            <a:endParaRPr lang="en-CA" sz="2000" dirty="0"/>
          </a:p>
          <a:p>
            <a:pPr algn="ctr"/>
            <a:r>
              <a:rPr lang="en-CA" sz="2800" dirty="0" smtClean="0"/>
              <a:t>]</a:t>
            </a:r>
            <a:r>
              <a:rPr lang="x-none" sz="2800" b="1" dirty="0" smtClean="0"/>
              <a:t>ת נ</a:t>
            </a:r>
            <a:r>
              <a:rPr lang="en-CA" sz="2800" dirty="0" smtClean="0"/>
              <a:t>[</a:t>
            </a:r>
            <a:r>
              <a:rPr lang="x-none" sz="2800" b="1" dirty="0" smtClean="0"/>
              <a:t> </a:t>
            </a:r>
            <a:r>
              <a:rPr lang="x-none" sz="2800" b="1" dirty="0"/>
              <a:t>צ ב ה</a:t>
            </a:r>
            <a:endParaRPr lang="en-CA" sz="2800" dirty="0"/>
          </a:p>
          <a:p>
            <a:pPr algn="r"/>
            <a:endParaRPr lang="en-US" sz="2000" dirty="0"/>
          </a:p>
        </p:txBody>
      </p:sp>
      <p:pic>
        <p:nvPicPr>
          <p:cNvPr id="6" name="Picture 5" descr="justine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371" y="31750"/>
            <a:ext cx="4439246" cy="6826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4492624" y="274638"/>
            <a:ext cx="4352925" cy="3598862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effectLst/>
                <a:latin typeface="Calibri"/>
                <a:ea typeface="Times New Roman"/>
                <a:cs typeface="TimesNewRomanPSMT"/>
              </a:rPr>
              <a:t>Headstone for Justine Schwab, Hebrew side with acrostic poem on the name </a:t>
            </a:r>
            <a:r>
              <a:rPr lang="en-US" sz="2400" b="1" dirty="0" err="1" smtClean="0">
                <a:effectLst/>
                <a:latin typeface="Calibri"/>
                <a:ea typeface="Times New Roman"/>
                <a:cs typeface="TimesNewRomanPSMT"/>
              </a:rPr>
              <a:t>Yentil</a:t>
            </a:r>
            <a:endParaRPr lang="en-CA" sz="2400" dirty="0" smtClean="0">
              <a:effectLst/>
              <a:latin typeface="Calibri"/>
              <a:ea typeface="Times New Roman"/>
            </a:endParaRPr>
          </a:p>
          <a:p>
            <a:r>
              <a:rPr lang="en-US" sz="2400" dirty="0" smtClean="0">
                <a:effectLst/>
                <a:latin typeface="Calibri"/>
                <a:ea typeface="Times New Roman"/>
                <a:cs typeface="TimesNewRomanPSMT"/>
              </a:rPr>
              <a:t>(Photo: </a:t>
            </a:r>
            <a:r>
              <a:rPr lang="en-GB" sz="2400" dirty="0" smtClean="0">
                <a:effectLst/>
                <a:latin typeface="Calibri"/>
                <a:ea typeface="Times New Roman"/>
              </a:rPr>
              <a:t>Christian </a:t>
            </a:r>
            <a:r>
              <a:rPr lang="en-GB" sz="2400" dirty="0" err="1" smtClean="0">
                <a:effectLst/>
                <a:latin typeface="Calibri"/>
                <a:ea typeface="Times New Roman"/>
              </a:rPr>
              <a:t>Zickler</a:t>
            </a:r>
            <a:r>
              <a:rPr lang="en-GB" sz="2400" dirty="0" smtClean="0">
                <a:effectLst/>
                <a:latin typeface="Calibri"/>
                <a:ea typeface="Times New Roman"/>
              </a:rPr>
              <a:t>)</a:t>
            </a:r>
            <a:r>
              <a:rPr lang="en-CA" sz="2400" dirty="0" smtClean="0">
                <a:effectLst/>
                <a:latin typeface="Calibri"/>
              </a:rPr>
              <a:t> </a:t>
            </a:r>
            <a:endParaRPr lang="en-US" sz="24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71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3624" y="933578"/>
            <a:ext cx="4270375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b="1" dirty="0"/>
              <a:t>פ     ט</a:t>
            </a:r>
            <a:endParaRPr lang="en-CA" sz="3600" dirty="0"/>
          </a:p>
          <a:p>
            <a:pPr algn="r"/>
            <a:r>
              <a:rPr lang="en-CA" dirty="0" smtClean="0"/>
              <a:t>]</a:t>
            </a:r>
            <a:r>
              <a:rPr lang="x-none" dirty="0" smtClean="0"/>
              <a:t>ל...</a:t>
            </a:r>
            <a:r>
              <a:rPr lang="en-CA" dirty="0" smtClean="0"/>
              <a:t>[</a:t>
            </a:r>
            <a:r>
              <a:rPr lang="x-none" dirty="0" smtClean="0"/>
              <a:t> </a:t>
            </a:r>
            <a:r>
              <a:rPr lang="x-none" dirty="0"/>
              <a:t>יעלת חן וכלילת יופי עטרת בעלה</a:t>
            </a:r>
            <a:endParaRPr lang="en-CA" sz="1400" dirty="0"/>
          </a:p>
          <a:p>
            <a:pPr algn="r"/>
            <a:r>
              <a:rPr lang="x-none" sz="1600" dirty="0"/>
              <a:t>לבה טהורה וצהלה אם הבנים שמחה מנשים</a:t>
            </a:r>
            <a:endParaRPr lang="en-CA" sz="1600" dirty="0"/>
          </a:p>
          <a:p>
            <a:pPr algn="r"/>
            <a:r>
              <a:rPr lang="x-none" sz="1600" dirty="0"/>
              <a:t>באהל מברכת הה מ יענט שרה בת כה</a:t>
            </a:r>
            <a:endParaRPr lang="en-CA" sz="1600" dirty="0"/>
          </a:p>
          <a:p>
            <a:pPr algn="r"/>
            <a:r>
              <a:rPr lang="x-none" sz="1600" dirty="0"/>
              <a:t>אהרן ראזענפעלד סגל ואשת כה ברוך</a:t>
            </a:r>
            <a:endParaRPr lang="en-CA" sz="1600" dirty="0"/>
          </a:p>
          <a:p>
            <a:pPr algn="r"/>
            <a:r>
              <a:rPr lang="x-none" sz="1600" dirty="0"/>
              <a:t>שוואב יצו מאופפענהיים.</a:t>
            </a:r>
            <a:endParaRPr lang="en-CA" sz="1600" dirty="0"/>
          </a:p>
          <a:p>
            <a:pPr algn="r"/>
            <a:r>
              <a:rPr lang="x-none" sz="2000" b="1" dirty="0"/>
              <a:t>י</a:t>
            </a:r>
            <a:r>
              <a:rPr lang="x-none" sz="1600" dirty="0"/>
              <a:t>ראת </a:t>
            </a:r>
            <a:r>
              <a:rPr lang="en-CA" sz="1600" dirty="0" smtClean="0"/>
              <a:t>]</a:t>
            </a:r>
            <a:r>
              <a:rPr lang="x-none" sz="1600" dirty="0" smtClean="0"/>
              <a:t>...</a:t>
            </a:r>
            <a:r>
              <a:rPr lang="en-CA" sz="1600" dirty="0" smtClean="0"/>
              <a:t>[</a:t>
            </a:r>
            <a:r>
              <a:rPr lang="x-none" sz="1600" dirty="0" smtClean="0"/>
              <a:t> </a:t>
            </a:r>
            <a:r>
              <a:rPr lang="x-none" sz="1600" dirty="0"/>
              <a:t>חן וחסד על פניה</a:t>
            </a:r>
            <a:endParaRPr lang="en-CA" sz="1600" dirty="0"/>
          </a:p>
          <a:p>
            <a:pPr algn="r"/>
            <a:r>
              <a:rPr lang="x-none" sz="2000" b="1" dirty="0"/>
              <a:t>ע</a:t>
            </a:r>
            <a:r>
              <a:rPr lang="x-none" sz="1600" dirty="0"/>
              <a:t>וז והדר לבושה לעני פרשה כפיה</a:t>
            </a:r>
            <a:endParaRPr lang="en-CA" sz="1600" dirty="0"/>
          </a:p>
          <a:p>
            <a:pPr algn="r"/>
            <a:r>
              <a:rPr lang="x-none" sz="2000" b="1" dirty="0"/>
              <a:t>נ</a:t>
            </a:r>
            <a:r>
              <a:rPr lang="x-none" sz="1600" dirty="0"/>
              <a:t>רה לא יכבה תאיר לבעלה ולביתה</a:t>
            </a:r>
            <a:endParaRPr lang="en-CA" sz="1600" dirty="0"/>
          </a:p>
          <a:p>
            <a:pPr algn="r"/>
            <a:r>
              <a:rPr lang="x-none" sz="2000" b="1" dirty="0"/>
              <a:t>ט</a:t>
            </a:r>
            <a:r>
              <a:rPr lang="x-none" sz="1600" dirty="0"/>
              <a:t>ובת לבבה זרחה גם בימי חליתה</a:t>
            </a:r>
            <a:endParaRPr lang="en-CA" sz="1600" dirty="0"/>
          </a:p>
          <a:p>
            <a:pPr algn="r"/>
            <a:r>
              <a:rPr lang="x-none" sz="2000" b="1" dirty="0"/>
              <a:t>י</a:t>
            </a:r>
            <a:r>
              <a:rPr lang="x-none" sz="1600" dirty="0"/>
              <a:t>רדו עינינו דמעות נלקחה מראשנו עטרה</a:t>
            </a:r>
            <a:endParaRPr lang="en-CA" sz="1600" dirty="0"/>
          </a:p>
          <a:p>
            <a:pPr algn="r"/>
            <a:r>
              <a:rPr lang="x-none" sz="2000" b="1" dirty="0"/>
              <a:t>ל</a:t>
            </a:r>
            <a:r>
              <a:rPr lang="x-none" sz="1600" dirty="0"/>
              <a:t>עולם תהיה זכרונה לברכה נצורה</a:t>
            </a:r>
            <a:endParaRPr lang="en-CA" sz="1600" dirty="0"/>
          </a:p>
          <a:p>
            <a:pPr algn="r"/>
            <a:r>
              <a:rPr lang="x-none" sz="1600" dirty="0"/>
              <a:t>שבה לעולם הנצחי בשם טוב</a:t>
            </a:r>
            <a:endParaRPr lang="en-CA" sz="1600" dirty="0"/>
          </a:p>
          <a:p>
            <a:pPr algn="r"/>
            <a:r>
              <a:rPr lang="en-CA" sz="1600" dirty="0" smtClean="0"/>
              <a:t>]</a:t>
            </a:r>
            <a:r>
              <a:rPr lang="x-none" sz="1600" dirty="0" smtClean="0"/>
              <a:t>...</a:t>
            </a:r>
            <a:r>
              <a:rPr lang="en-CA" sz="1600" dirty="0" smtClean="0"/>
              <a:t>[</a:t>
            </a:r>
            <a:r>
              <a:rPr lang="x-none" sz="1600" dirty="0" smtClean="0"/>
              <a:t> </a:t>
            </a:r>
            <a:r>
              <a:rPr lang="x-none" sz="1600" dirty="0"/>
              <a:t>יד אדר ראשון תרל ל</a:t>
            </a:r>
            <a:endParaRPr lang="en-CA" sz="1600" dirty="0"/>
          </a:p>
          <a:p>
            <a:pPr algn="ctr"/>
            <a:r>
              <a:rPr lang="en-CA" sz="2000" dirty="0" smtClean="0"/>
              <a:t>]</a:t>
            </a:r>
            <a:r>
              <a:rPr lang="x-none" sz="2000" b="1" dirty="0" smtClean="0"/>
              <a:t>ת נ</a:t>
            </a:r>
            <a:r>
              <a:rPr lang="en-CA" sz="2000" dirty="0" smtClean="0"/>
              <a:t>[</a:t>
            </a:r>
            <a:r>
              <a:rPr lang="x-none" sz="2000" b="1" dirty="0" smtClean="0"/>
              <a:t> </a:t>
            </a:r>
            <a:r>
              <a:rPr lang="x-none" sz="2000" b="1" dirty="0"/>
              <a:t>צ ב ה</a:t>
            </a:r>
            <a:endParaRPr lang="en-CA" sz="2000" dirty="0"/>
          </a:p>
          <a:p>
            <a:pPr algn="r"/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" y="15875"/>
            <a:ext cx="4873623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lies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[…], graceful woman, beautiful, the crown of her husband</a:t>
            </a:r>
            <a:r>
              <a:rPr lang="en-US" dirty="0" smtClean="0"/>
              <a:t>, </a:t>
            </a:r>
            <a:r>
              <a:rPr lang="en-CA" dirty="0" smtClean="0"/>
              <a:t>her </a:t>
            </a:r>
            <a:r>
              <a:rPr lang="en-CA" dirty="0"/>
              <a:t>heart pure and cheerful, </a:t>
            </a:r>
            <a:r>
              <a:rPr lang="en-US" dirty="0"/>
              <a:t>happy mother of the children, of all </a:t>
            </a:r>
            <a:r>
              <a:rPr lang="en-US" dirty="0" smtClean="0"/>
              <a:t>women </a:t>
            </a:r>
            <a:r>
              <a:rPr lang="en-US" dirty="0"/>
              <a:t>living in tents she is most blessed, Mrs. </a:t>
            </a:r>
            <a:r>
              <a:rPr lang="en-US" dirty="0" err="1"/>
              <a:t>Yent</a:t>
            </a:r>
            <a:r>
              <a:rPr lang="en-US" dirty="0"/>
              <a:t>[</a:t>
            </a:r>
            <a:r>
              <a:rPr lang="en-US" dirty="0" err="1"/>
              <a:t>il</a:t>
            </a:r>
            <a:r>
              <a:rPr lang="en-US" dirty="0"/>
              <a:t>] Sarah daughter of honorable </a:t>
            </a:r>
            <a:r>
              <a:rPr lang="en-US" dirty="0" smtClean="0"/>
              <a:t>Mr. </a:t>
            </a:r>
            <a:r>
              <a:rPr lang="en-US" dirty="0" err="1" smtClean="0"/>
              <a:t>Aron</a:t>
            </a:r>
            <a:r>
              <a:rPr lang="en-US" dirty="0" smtClean="0"/>
              <a:t> </a:t>
            </a:r>
            <a:r>
              <a:rPr lang="en-US" dirty="0"/>
              <a:t>Rosenfeld the Levite, and wife of honorable Mr. Baruch </a:t>
            </a:r>
            <a:r>
              <a:rPr lang="en-US" dirty="0" smtClean="0"/>
              <a:t>Schwab</a:t>
            </a:r>
            <a:r>
              <a:rPr lang="en-US" dirty="0"/>
              <a:t>, his creator should protect him and give him life </a:t>
            </a:r>
            <a:r>
              <a:rPr lang="en-US" dirty="0" smtClean="0"/>
              <a:t>, </a:t>
            </a:r>
            <a:r>
              <a:rPr lang="en-US" dirty="0"/>
              <a:t>from </a:t>
            </a:r>
            <a:r>
              <a:rPr lang="en-US" dirty="0" err="1"/>
              <a:t>Uffenheim</a:t>
            </a:r>
            <a:r>
              <a:rPr lang="en-US" dirty="0"/>
              <a:t>.</a:t>
            </a:r>
            <a:endParaRPr lang="en-CA" dirty="0"/>
          </a:p>
          <a:p>
            <a:r>
              <a:rPr lang="en-US" dirty="0"/>
              <a:t>[…] grace and kindness on her face,</a:t>
            </a:r>
            <a:endParaRPr lang="en-CA" dirty="0"/>
          </a:p>
          <a:p>
            <a:r>
              <a:rPr lang="en-US" dirty="0"/>
              <a:t>Strength and dignity are her clothing, to the poor she stretched out her hand,</a:t>
            </a:r>
            <a:endParaRPr lang="en-CA" dirty="0"/>
          </a:p>
          <a:p>
            <a:r>
              <a:rPr lang="en-US" dirty="0"/>
              <a:t>Her light will not be extinguished, it will shine for her husband and her home,</a:t>
            </a:r>
            <a:endParaRPr lang="en-CA" dirty="0"/>
          </a:p>
          <a:p>
            <a:r>
              <a:rPr lang="en-US" dirty="0"/>
              <a:t>Her good heart also shone in the days of her sickness,</a:t>
            </a:r>
            <a:endParaRPr lang="en-CA" dirty="0"/>
          </a:p>
          <a:p>
            <a:r>
              <a:rPr lang="en-US" dirty="0"/>
              <a:t>Our eyes would shed tears, a crown was taken from our head,</a:t>
            </a:r>
            <a:endParaRPr lang="en-CA" dirty="0"/>
          </a:p>
          <a:p>
            <a:r>
              <a:rPr lang="en-US" dirty="0"/>
              <a:t>Her memory will always be reserved for blessing,</a:t>
            </a:r>
            <a:endParaRPr lang="en-CA" dirty="0"/>
          </a:p>
          <a:p>
            <a:r>
              <a:rPr lang="en-US" dirty="0"/>
              <a:t>She returned to the eternal world with a good name,</a:t>
            </a:r>
            <a:endParaRPr lang="en-CA" dirty="0"/>
          </a:p>
          <a:p>
            <a:r>
              <a:rPr lang="en-US" dirty="0"/>
              <a:t>[died] the 14th of the first Adar [5]630</a:t>
            </a:r>
            <a:r>
              <a:rPr lang="en-US" dirty="0" smtClean="0"/>
              <a:t>.</a:t>
            </a:r>
          </a:p>
          <a:p>
            <a:r>
              <a:rPr lang="en-US" dirty="0" smtClean="0"/>
              <a:t>May </a:t>
            </a:r>
            <a:r>
              <a:rPr lang="en-US" dirty="0"/>
              <a:t>her soul be bound up in the bonds of eternal </a:t>
            </a:r>
            <a:r>
              <a:rPr lang="en-US" dirty="0" smtClean="0"/>
              <a:t>life.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45125" y="6171407"/>
            <a:ext cx="35369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Transcription of the Hebrew text and translation by </a:t>
            </a:r>
            <a:r>
              <a:rPr lang="en-GB" sz="1600" dirty="0" err="1"/>
              <a:t>Yitschok</a:t>
            </a:r>
            <a:r>
              <a:rPr lang="en-GB" sz="1600" dirty="0"/>
              <a:t> </a:t>
            </a:r>
            <a:r>
              <a:rPr lang="en-GB" sz="1600" dirty="0" err="1"/>
              <a:t>Margareten</a:t>
            </a:r>
            <a:r>
              <a:rPr lang="en-CA" sz="1600" dirty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083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3" name="Picture 7" descr="Justina_d_x"/>
          <p:cNvPicPr>
            <a:picLocks noChangeAspect="1" noChangeArrowheads="1"/>
          </p:cNvPicPr>
          <p:nvPr/>
        </p:nvPicPr>
        <p:blipFill>
          <a:blip r:embed="rId3" cstate="screen">
            <a:lum bright="-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4370388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4419600" y="1524000"/>
            <a:ext cx="4724400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rgbClr val="A5CCFF"/>
                </a:solidFill>
                <a:latin typeface="Arial Narrow" charset="0"/>
              </a:rPr>
              <a:t>nee Rosenfeld</a:t>
            </a:r>
          </a:p>
          <a:p>
            <a:pPr algn="ctr"/>
            <a:r>
              <a:rPr lang="en-US" sz="1800">
                <a:solidFill>
                  <a:srgbClr val="A5CCFF"/>
                </a:solidFill>
                <a:latin typeface="Arial Narrow" charset="0"/>
              </a:rPr>
              <a:t>Wife of Mr. Bernhard Joseph Schwab</a:t>
            </a:r>
          </a:p>
          <a:p>
            <a:pPr algn="ctr"/>
            <a:r>
              <a:rPr lang="en-US" sz="1800">
                <a:solidFill>
                  <a:srgbClr val="A5CCFF"/>
                </a:solidFill>
                <a:latin typeface="Arial Narrow" charset="0"/>
              </a:rPr>
              <a:t>from Uffenheim</a:t>
            </a:r>
          </a:p>
          <a:p>
            <a:pPr algn="ctr"/>
            <a:r>
              <a:rPr lang="en-US" sz="1800">
                <a:solidFill>
                  <a:srgbClr val="A5CCFF"/>
                </a:solidFill>
                <a:latin typeface="Arial Narrow" charset="0"/>
              </a:rPr>
              <a:t>born on 13 December 1843 died on 13 Febr 1870</a:t>
            </a:r>
          </a:p>
          <a:p>
            <a:pPr algn="ctr"/>
            <a:r>
              <a:rPr lang="en-US" sz="1800">
                <a:solidFill>
                  <a:srgbClr val="A5CCFF"/>
                </a:solidFill>
                <a:latin typeface="Arial Narrow" charset="0"/>
              </a:rPr>
              <a:t>13 Adar I 5630 A.M.</a:t>
            </a:r>
          </a:p>
          <a:p>
            <a:pPr algn="ctr"/>
            <a:endParaRPr lang="en-US">
              <a:solidFill>
                <a:srgbClr val="A5CCFF"/>
              </a:solidFill>
              <a:latin typeface="Arial Narrow" charset="0"/>
            </a:endParaRPr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title"/>
          </p:nvPr>
        </p:nvSpPr>
        <p:spPr>
          <a:xfrm>
            <a:off x="5181600" y="304800"/>
            <a:ext cx="3200400" cy="1143000"/>
          </a:xfrm>
        </p:spPr>
        <p:txBody>
          <a:bodyPr>
            <a:normAutofit fontScale="90000"/>
          </a:bodyPr>
          <a:lstStyle/>
          <a:p>
            <a:r>
              <a:rPr lang="en-US" sz="1800" dirty="0" smtClean="0">
                <a:solidFill>
                  <a:srgbClr val="A5CCFF"/>
                </a:solidFill>
                <a:latin typeface="Arial Narrow" charset="0"/>
              </a:rPr>
              <a:t>Here lies</a:t>
            </a:r>
            <a:r>
              <a:rPr lang="en-US" sz="2400" dirty="0" smtClean="0">
                <a:solidFill>
                  <a:srgbClr val="A5CCFF"/>
                </a:solidFill>
                <a:latin typeface="Arial Narrow" charset="0"/>
              </a:rPr>
              <a:t/>
            </a:r>
            <a:br>
              <a:rPr lang="en-US" sz="2400" dirty="0" smtClean="0">
                <a:solidFill>
                  <a:srgbClr val="A5CCFF"/>
                </a:solidFill>
                <a:latin typeface="Arial Narrow" charset="0"/>
              </a:rPr>
            </a:br>
            <a:r>
              <a:rPr lang="en-US" sz="2400" dirty="0" smtClean="0">
                <a:solidFill>
                  <a:srgbClr val="A5CCFF"/>
                </a:solidFill>
                <a:latin typeface="Arial Narrow" charset="0"/>
              </a:rPr>
              <a:t>Mrs. </a:t>
            </a:r>
            <a:r>
              <a:rPr lang="en-US" sz="2400" dirty="0" err="1" smtClean="0">
                <a:solidFill>
                  <a:srgbClr val="A5CCFF"/>
                </a:solidFill>
                <a:latin typeface="Arial Narrow" charset="0"/>
              </a:rPr>
              <a:t>Justina</a:t>
            </a:r>
            <a:r>
              <a:rPr lang="en-US" sz="2400" dirty="0" smtClean="0">
                <a:solidFill>
                  <a:srgbClr val="A5CCFF"/>
                </a:solidFill>
                <a:latin typeface="Arial Narrow" charset="0"/>
              </a:rPr>
              <a:t> Schwab</a:t>
            </a:r>
            <a:r>
              <a:rPr lang="en-US" sz="2400" dirty="0">
                <a:solidFill>
                  <a:srgbClr val="A5CCFF"/>
                </a:solidFill>
                <a:latin typeface="Arial Narrow" charset="0"/>
              </a:rPr>
              <a:t/>
            </a:r>
            <a:br>
              <a:rPr lang="en-US" sz="2400" dirty="0">
                <a:solidFill>
                  <a:srgbClr val="A5CCFF"/>
                </a:solidFill>
                <a:latin typeface="Arial Narrow" charset="0"/>
              </a:rPr>
            </a:br>
            <a:endParaRPr lang="en-US" sz="2400" dirty="0">
              <a:solidFill>
                <a:srgbClr val="A5CCFF"/>
              </a:solidFill>
              <a:latin typeface="Arial Narrow" charset="0"/>
            </a:endParaRP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4419600" y="3148013"/>
            <a:ext cx="4664075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 dirty="0" err="1">
                <a:latin typeface="Arial Narrow" charset="0"/>
              </a:rPr>
              <a:t>Frau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enehre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Liebe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Treue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und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Milde</a:t>
            </a:r>
            <a:endParaRPr lang="en-US" sz="1800" dirty="0">
              <a:solidFill>
                <a:srgbClr val="A5CCFF"/>
              </a:solidFill>
              <a:latin typeface="Arial Narrow" charset="0"/>
            </a:endParaRPr>
          </a:p>
          <a:p>
            <a:r>
              <a:rPr lang="en-US" sz="2400" b="1" dirty="0" err="1">
                <a:solidFill>
                  <a:srgbClr val="FFFFFF"/>
                </a:solidFill>
                <a:latin typeface="Arial Narrow" charset="0"/>
              </a:rPr>
              <a:t>Ju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gend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und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Anmuth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erweckten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deinen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Blick</a:t>
            </a:r>
            <a:endParaRPr lang="en-US" sz="1800" dirty="0">
              <a:solidFill>
                <a:srgbClr val="A5CCFF"/>
              </a:solidFill>
              <a:latin typeface="Arial Narrow" charset="0"/>
            </a:endParaRPr>
          </a:p>
          <a:p>
            <a:r>
              <a:rPr lang="en-US" sz="2400" b="1" dirty="0" err="1">
                <a:solidFill>
                  <a:srgbClr val="FFFFFF"/>
                </a:solidFill>
                <a:latin typeface="Arial Narrow" charset="0"/>
              </a:rPr>
              <a:t>Sti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lle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war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dein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Wandel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im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Gefilde</a:t>
            </a:r>
            <a:endParaRPr lang="en-US" sz="1800" dirty="0">
              <a:solidFill>
                <a:srgbClr val="A5CCFF"/>
              </a:solidFill>
              <a:latin typeface="Arial Narrow" charset="0"/>
            </a:endParaRPr>
          </a:p>
          <a:p>
            <a:r>
              <a:rPr lang="en-US" sz="2400" b="1" dirty="0" err="1" smtClean="0">
                <a:solidFill>
                  <a:srgbClr val="FFFFFF"/>
                </a:solidFill>
                <a:latin typeface="Arial Narrow" charset="0"/>
              </a:rPr>
              <a:t>Ne</a:t>
            </a:r>
            <a:r>
              <a:rPr lang="en-US" sz="1800" dirty="0" err="1" smtClean="0">
                <a:solidFill>
                  <a:srgbClr val="A5CCFF"/>
                </a:solidFill>
                <a:latin typeface="Arial Narrow" charset="0"/>
              </a:rPr>
              <a:t>ben</a:t>
            </a:r>
            <a:r>
              <a:rPr lang="en-US" sz="1800" dirty="0" smtClean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 smtClean="0">
                <a:solidFill>
                  <a:srgbClr val="A5CCFF"/>
                </a:solidFill>
                <a:latin typeface="Arial Narrow" charset="0"/>
              </a:rPr>
              <a:t>deinen</a:t>
            </a:r>
            <a:r>
              <a:rPr lang="en-US" sz="1800" dirty="0" smtClean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Gatten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und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deinen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Kindern</a:t>
            </a:r>
            <a:endParaRPr lang="en-US" sz="1800" dirty="0">
              <a:solidFill>
                <a:srgbClr val="A5CCFF"/>
              </a:solidFill>
              <a:latin typeface="Arial Narrow" charset="0"/>
            </a:endParaRPr>
          </a:p>
          <a:p>
            <a:r>
              <a:rPr lang="en-US" sz="1800" dirty="0" smtClean="0">
                <a:solidFill>
                  <a:srgbClr val="A5CCFF"/>
                </a:solidFill>
                <a:latin typeface="Arial Narrow" charset="0"/>
              </a:rPr>
              <a:t>	</a:t>
            </a:r>
            <a:r>
              <a:rPr lang="en-US" sz="1800" dirty="0" err="1" smtClean="0">
                <a:solidFill>
                  <a:srgbClr val="A5CCFF"/>
                </a:solidFill>
                <a:latin typeface="Arial Narrow" charset="0"/>
              </a:rPr>
              <a:t>fandest</a:t>
            </a:r>
            <a:r>
              <a:rPr lang="en-US" sz="1800" dirty="0" smtClean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du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dein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Glück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.</a:t>
            </a:r>
          </a:p>
          <a:p>
            <a:r>
              <a:rPr lang="en-US" sz="2400" b="1" dirty="0" err="1">
                <a:solidFill>
                  <a:srgbClr val="FFFFFF"/>
                </a:solidFill>
                <a:latin typeface="Arial Narrow" charset="0"/>
              </a:rPr>
              <a:t>Sch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merzlich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fließen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unsre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Thränen</a:t>
            </a:r>
            <a:endParaRPr lang="en-US" sz="1800" dirty="0">
              <a:solidFill>
                <a:srgbClr val="A5CCFF"/>
              </a:solidFill>
              <a:latin typeface="Arial Narrow" charset="0"/>
            </a:endParaRPr>
          </a:p>
          <a:p>
            <a:r>
              <a:rPr lang="en-US" sz="2400" b="1" dirty="0">
                <a:solidFill>
                  <a:srgbClr val="FFFFFF"/>
                </a:solidFill>
                <a:latin typeface="Arial Narrow" charset="0"/>
              </a:rPr>
              <a:t>W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eil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Allvater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dich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uns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schon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abrief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</a:p>
          <a:p>
            <a:r>
              <a:rPr lang="en-US" sz="2400" b="1" dirty="0">
                <a:solidFill>
                  <a:srgbClr val="FFFFFF"/>
                </a:solidFill>
                <a:latin typeface="Arial Narrow" charset="0"/>
              </a:rPr>
              <a:t>A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ll das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Guten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Theuren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Schönen</a:t>
            </a:r>
            <a:endParaRPr lang="en-US" sz="2400" b="1" dirty="0">
              <a:solidFill>
                <a:srgbClr val="A5CCFF"/>
              </a:solidFill>
              <a:latin typeface="Arial Narrow" charset="0"/>
            </a:endParaRPr>
          </a:p>
          <a:p>
            <a:r>
              <a:rPr lang="en-US" sz="2400" b="1" dirty="0" err="1">
                <a:solidFill>
                  <a:srgbClr val="FFFFFF"/>
                </a:solidFill>
                <a:latin typeface="Arial Narrow" charset="0"/>
              </a:rPr>
              <a:t>B</a:t>
            </a:r>
            <a:r>
              <a:rPr lang="en-US" sz="1800" dirty="0" err="1">
                <a:solidFill>
                  <a:srgbClr val="FFFFFF"/>
                </a:solidFill>
                <a:latin typeface="Arial Narrow" charset="0"/>
              </a:rPr>
              <a:t>leibt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ewig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eingegraben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dein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Bild</a:t>
            </a:r>
            <a:endParaRPr lang="en-US" sz="1800" dirty="0">
              <a:solidFill>
                <a:srgbClr val="A5CCFF"/>
              </a:solidFill>
              <a:latin typeface="Arial Narrow" charset="0"/>
            </a:endParaRPr>
          </a:p>
          <a:p>
            <a:r>
              <a:rPr lang="en-US" sz="1800" dirty="0" smtClean="0">
                <a:solidFill>
                  <a:srgbClr val="A5CCFF"/>
                </a:solidFill>
                <a:latin typeface="Arial Narrow" charset="0"/>
              </a:rPr>
              <a:t>	in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unserem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Herzen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 </a:t>
            </a:r>
            <a:r>
              <a:rPr lang="en-US" sz="1800" dirty="0" err="1">
                <a:solidFill>
                  <a:srgbClr val="A5CCFF"/>
                </a:solidFill>
                <a:latin typeface="Arial Narrow" charset="0"/>
              </a:rPr>
              <a:t>tief</a:t>
            </a:r>
            <a:r>
              <a:rPr lang="en-US" sz="1800" dirty="0">
                <a:solidFill>
                  <a:srgbClr val="A5CCFF"/>
                </a:solidFill>
                <a:latin typeface="Arial Narrow" charset="0"/>
              </a:rPr>
              <a:t>.</a:t>
            </a:r>
          </a:p>
          <a:p>
            <a:endParaRPr lang="en-US" dirty="0">
              <a:solidFill>
                <a:srgbClr val="A5CC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̈d Gräber (61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1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̈d Gräber (63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3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53070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Headstone</a:t>
            </a:r>
            <a:r>
              <a:rPr lang="en-US" baseline="0" dirty="0" smtClean="0"/>
              <a:t> for Hugo Samuel Schwab 1868–1868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60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24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48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4127500" cy="76199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2"/>
                </a:solidFill>
              </a:rPr>
              <a:t>Grumbach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Castle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7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39167</TotalTime>
  <Words>1737</Words>
  <Application>Microsoft Macintosh PowerPoint</Application>
  <PresentationFormat>On-screen Show (4:3)</PresentationFormat>
  <Paragraphs>362</Paragraphs>
  <Slides>85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My Trip to Rimpar, the Town of Our Schwab Ancestors  </vt:lpstr>
      <vt:lpstr>Elly Schwab née Agallidis 1914–2007</vt:lpstr>
      <vt:lpstr>Josef Bernhard Schwab 1865–1940</vt:lpstr>
      <vt:lpstr>Würzburg Residence</vt:lpstr>
      <vt:lpstr>IN OUR MIDST.</vt:lpstr>
      <vt:lpstr>PowerPoint Presentation</vt:lpstr>
      <vt:lpstr>PowerPoint Presentation</vt:lpstr>
      <vt:lpstr>My Jewish Ancestors</vt:lpstr>
      <vt:lpstr>Grumbach Castle</vt:lpstr>
      <vt:lpstr>PowerPoint Presentation</vt:lpstr>
      <vt:lpstr>PowerPoint Presentation</vt:lpstr>
      <vt:lpstr>PowerPoint Presentation</vt:lpstr>
      <vt:lpstr>PowerPoint Presentation</vt:lpstr>
      <vt:lpstr>Andreas Schwab</vt:lpstr>
      <vt:lpstr>Display Panel at Grumbach Castle about the Rimpar Jews</vt:lpstr>
      <vt:lpstr>Plaque at Grumbach Castle about the Rimpar Jews </vt:lpstr>
      <vt:lpstr>Walking Tour Pamphlet</vt:lpstr>
      <vt:lpstr>Walking Tour Pamphlet</vt:lpstr>
      <vt:lpstr>Walking Tour Stations</vt:lpstr>
      <vt:lpstr>Old Mill</vt:lpstr>
      <vt:lpstr>PowerPoint Presentation</vt:lpstr>
      <vt:lpstr>PowerPoint Presentation</vt:lpstr>
      <vt:lpstr>House of the Lehmann Family</vt:lpstr>
      <vt:lpstr>In Memoriam Herbert Lehman 1878–1963 New York State Governor and Senator.</vt:lpstr>
      <vt:lpstr>The Lehman brothers</vt:lpstr>
      <vt:lpstr>Herbert H. Lehman 1878–1963</vt:lpstr>
      <vt:lpstr>Irving Lehmann, 1876–1945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Synagogue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House of Abraham, Ernestine, Klara and Gerda Schwab</vt:lpstr>
      <vt:lpstr>PowerPoint Presentation</vt:lpstr>
      <vt:lpstr>Klara Schwab née Schwab 1884–1943</vt:lpstr>
      <vt:lpstr>PowerPoint Presentation</vt:lpstr>
      <vt:lpstr>PowerPoint Presentation</vt:lpstr>
      <vt:lpstr>House of Berndt Schwab </vt:lpstr>
      <vt:lpstr>House of  Berndt Schwab </vt:lpstr>
      <vt:lpstr>PowerPoint Presentation</vt:lpstr>
      <vt:lpstr>PowerPoint Presentation</vt:lpstr>
      <vt:lpstr>Julie Lassmann 1905–1943</vt:lpstr>
      <vt:lpstr>House of the Jewish physician Dr. Mayer</vt:lpstr>
      <vt:lpstr>House of  Sali Schwab  and his Family</vt:lpstr>
      <vt:lpstr>Herbert Schwab</vt:lpstr>
      <vt:lpstr>PowerPoint Presentation</vt:lpstr>
      <vt:lpstr>Herbert Schwab 1925–</vt:lpstr>
      <vt:lpstr>Herbert Schwab 1925–</vt:lpstr>
      <vt:lpstr>Prayer Book found while renovating Sali Schwab’s house</vt:lpstr>
      <vt:lpstr>Distribution of Jews in Germany  ca. 1895</vt:lpstr>
      <vt:lpstr>Germany 1648</vt:lpstr>
      <vt:lpstr>Southern Germany 1768</vt:lpstr>
      <vt:lpstr>HISTORY OF WÜRZBURG</vt:lpstr>
      <vt:lpstr>HISTORY OF RIMPAR</vt:lpstr>
      <vt:lpstr>PowerPoint Presentation</vt:lpstr>
      <vt:lpstr>OCCUPATIONS OF RIMPAR JEWS in 1803</vt:lpstr>
      <vt:lpstr>Occupation of Würzburg Jews in 1871</vt:lpstr>
      <vt:lpstr>PowerPoint Presentation</vt:lpstr>
      <vt:lpstr>PowerPoint Presentation</vt:lpstr>
      <vt:lpstr>Ermetzhofen</vt:lpstr>
      <vt:lpstr>PowerPoint Presentation</vt:lpstr>
      <vt:lpstr>Andreas Schwab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Headstone for Jeanetta Schwab, Hebrew side with acrostic poem on the name Shprintzla (Photo: Christian Zickler) </vt:lpstr>
      <vt:lpstr>PowerPoint Presentation</vt:lpstr>
      <vt:lpstr>Monument</vt:lpstr>
      <vt:lpstr>Headstone for Justine Schwab, Hebrew side with acrostic poem on the name Yentil (Photo: Christian Zickler) </vt:lpstr>
      <vt:lpstr>PowerPoint Presentation</vt:lpstr>
      <vt:lpstr>Here lies Mrs. Justina Schwab </vt:lpstr>
      <vt:lpstr>PowerPoint Presentation</vt:lpstr>
      <vt:lpstr>Headstone for Hugo Samuel Schwab 1868–1868</vt:lpstr>
      <vt:lpstr>PowerPoint Presentation</vt:lpstr>
    </vt:vector>
  </TitlesOfParts>
  <Company>Res Inst MUHC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TRIP TO RIMPAR, THE TOWN OF OUR SCHWAB ANCESTORS  </dc:title>
  <dc:creator>Andreas J. Schwab</dc:creator>
  <cp:lastModifiedBy>Andreas J. Schwab</cp:lastModifiedBy>
  <cp:revision>146</cp:revision>
  <cp:lastPrinted>2017-08-11T23:45:43Z</cp:lastPrinted>
  <dcterms:created xsi:type="dcterms:W3CDTF">2017-07-14T15:07:55Z</dcterms:created>
  <dcterms:modified xsi:type="dcterms:W3CDTF">2017-08-15T12:19:40Z</dcterms:modified>
</cp:coreProperties>
</file>